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9"/>
  </p:notesMasterIdLst>
  <p:handoutMasterIdLst>
    <p:handoutMasterId r:id="rId10"/>
  </p:handoutMasterIdLst>
  <p:sldIdLst>
    <p:sldId id="271" r:id="rId5"/>
    <p:sldId id="270" r:id="rId6"/>
    <p:sldId id="265" r:id="rId7"/>
    <p:sldId id="266" r:id="rId8"/>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333333"/>
    <a:srgbClr val="FFC000"/>
    <a:srgbClr val="7B3F00"/>
    <a:srgbClr val="4A4A4A"/>
    <a:srgbClr val="F8CBAD"/>
    <a:srgbClr val="008EC0"/>
    <a:srgbClr val="00A1DA"/>
    <a:srgbClr val="FDCA63"/>
    <a:srgbClr val="FDFC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260" y="-1668"/>
      </p:cViewPr>
      <p:guideLst>
        <p:guide orient="horz" pos="3120"/>
        <p:guide pos="2160"/>
        <p:guide pos="119"/>
        <p:guide pos="415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50375" cy="498966"/>
          </a:xfrm>
          <a:prstGeom prst="rect">
            <a:avLst/>
          </a:prstGeom>
        </p:spPr>
        <p:txBody>
          <a:bodyPr vert="horz" lIns="92214" tIns="46108" rIns="92214" bIns="46108"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55222" y="0"/>
            <a:ext cx="2950374" cy="498966"/>
          </a:xfrm>
          <a:prstGeom prst="rect">
            <a:avLst/>
          </a:prstGeom>
        </p:spPr>
        <p:txBody>
          <a:bodyPr vert="horz" lIns="92214" tIns="46108" rIns="92214" bIns="46108" rtlCol="0"/>
          <a:lstStyle>
            <a:lvl1pPr algn="r">
              <a:defRPr sz="1200"/>
            </a:lvl1pPr>
          </a:lstStyle>
          <a:p>
            <a:fld id="{11035C0A-6A21-427D-A3EB-E8A52BE8FF8D}" type="datetimeFigureOut">
              <a:rPr kumimoji="1" lang="ja-JP" altLang="en-US" smtClean="0"/>
              <a:t>2025/12/24</a:t>
            </a:fld>
            <a:endParaRPr kumimoji="1" lang="ja-JP" altLang="en-US"/>
          </a:p>
        </p:txBody>
      </p:sp>
      <p:sp>
        <p:nvSpPr>
          <p:cNvPr id="4" name="フッター プレースホルダー 3"/>
          <p:cNvSpPr>
            <a:spLocks noGrp="1"/>
          </p:cNvSpPr>
          <p:nvPr>
            <p:ph type="ftr" sz="quarter" idx="2"/>
          </p:nvPr>
        </p:nvSpPr>
        <p:spPr>
          <a:xfrm>
            <a:off x="4" y="9440373"/>
            <a:ext cx="2950375" cy="498966"/>
          </a:xfrm>
          <a:prstGeom prst="rect">
            <a:avLst/>
          </a:prstGeom>
        </p:spPr>
        <p:txBody>
          <a:bodyPr vert="horz" lIns="92214" tIns="46108" rIns="92214" bIns="461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2" y="9440373"/>
            <a:ext cx="2950374" cy="498966"/>
          </a:xfrm>
          <a:prstGeom prst="rect">
            <a:avLst/>
          </a:prstGeom>
        </p:spPr>
        <p:txBody>
          <a:bodyPr vert="horz" lIns="92214" tIns="46108" rIns="92214" bIns="46108"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19" tIns="45708" rIns="91419" bIns="45708"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56040" y="1"/>
            <a:ext cx="2949575" cy="498475"/>
          </a:xfrm>
          <a:prstGeom prst="rect">
            <a:avLst/>
          </a:prstGeom>
        </p:spPr>
        <p:txBody>
          <a:bodyPr vert="horz" lIns="91419" tIns="45708" rIns="91419" bIns="45708" rtlCol="0"/>
          <a:lstStyle>
            <a:lvl1pPr algn="r">
              <a:defRPr sz="1200"/>
            </a:lvl1pPr>
          </a:lstStyle>
          <a:p>
            <a:fld id="{7072B0E7-22FF-4BC1-A758-8F10060C7725}" type="datetimeFigureOut">
              <a:rPr kumimoji="1" lang="ja-JP" altLang="en-US" smtClean="0"/>
              <a:t>2025/12/24</a:t>
            </a:fld>
            <a:endParaRPr kumimoji="1" lang="ja-JP" altLang="en-US"/>
          </a:p>
        </p:txBody>
      </p:sp>
      <p:sp>
        <p:nvSpPr>
          <p:cNvPr id="4" name="スライド イメージ プレースホルダー 3"/>
          <p:cNvSpPr>
            <a:spLocks noGrp="1" noRot="1" noChangeAspect="1"/>
          </p:cNvSpPr>
          <p:nvPr>
            <p:ph type="sldImg" idx="2"/>
          </p:nvPr>
        </p:nvSpPr>
        <p:spPr>
          <a:xfrm>
            <a:off x="2241550" y="1241425"/>
            <a:ext cx="2324100" cy="3357563"/>
          </a:xfrm>
          <a:prstGeom prst="rect">
            <a:avLst/>
          </a:prstGeom>
          <a:noFill/>
          <a:ln w="12700">
            <a:solidFill>
              <a:prstClr val="black"/>
            </a:solidFill>
          </a:ln>
        </p:spPr>
        <p:txBody>
          <a:bodyPr vert="horz" lIns="91419" tIns="45708" rIns="91419" bIns="45708" rtlCol="0" anchor="ctr"/>
          <a:lstStyle/>
          <a:p>
            <a:endParaRPr lang="ja-JP" altLang="en-US"/>
          </a:p>
        </p:txBody>
      </p:sp>
      <p:sp>
        <p:nvSpPr>
          <p:cNvPr id="5" name="ノート プレースホルダー 4"/>
          <p:cNvSpPr>
            <a:spLocks noGrp="1"/>
          </p:cNvSpPr>
          <p:nvPr>
            <p:ph type="body" sz="quarter" idx="3"/>
          </p:nvPr>
        </p:nvSpPr>
        <p:spPr>
          <a:xfrm>
            <a:off x="681039" y="4783140"/>
            <a:ext cx="5445125" cy="3913187"/>
          </a:xfrm>
          <a:prstGeom prst="rect">
            <a:avLst/>
          </a:prstGeom>
        </p:spPr>
        <p:txBody>
          <a:bodyPr vert="horz" lIns="91419" tIns="45708" rIns="91419" bIns="457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5"/>
            <a:ext cx="2949575" cy="498475"/>
          </a:xfrm>
          <a:prstGeom prst="rect">
            <a:avLst/>
          </a:prstGeom>
        </p:spPr>
        <p:txBody>
          <a:bodyPr vert="horz" lIns="91419" tIns="45708" rIns="91419"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19" tIns="45708" rIns="91419" bIns="45708"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BB0CA-98B0-ED86-0F17-1353A17D7B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F49C62-0975-E6B7-FC7B-7CD1468673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2E4FE14-CBE1-00BB-7F23-D124199306F1}"/>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70190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2025/12/24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2025/12/24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B20C-CBBA-556D-A71C-61730DE59D09}"/>
            </a:ext>
          </a:extLst>
        </p:cNvPr>
        <p:cNvGrpSpPr/>
        <p:nvPr/>
      </p:nvGrpSpPr>
      <p:grpSpPr>
        <a:xfrm>
          <a:off x="0" y="0"/>
          <a:ext cx="0" cy="0"/>
          <a:chOff x="0" y="0"/>
          <a:chExt cx="0" cy="0"/>
        </a:xfrm>
      </p:grpSpPr>
      <p:sp>
        <p:nvSpPr>
          <p:cNvPr id="20" name="角丸四角形 19">
            <a:extLst>
              <a:ext uri="{FF2B5EF4-FFF2-40B4-BE49-F238E27FC236}">
                <a16:creationId xmlns:a16="http://schemas.microsoft.com/office/drawing/2014/main" id="{E55E4700-9AE1-C441-0FE5-0E91732D247C}"/>
              </a:ext>
            </a:extLst>
          </p:cNvPr>
          <p:cNvSpPr/>
          <p:nvPr/>
        </p:nvSpPr>
        <p:spPr>
          <a:xfrm>
            <a:off x="62467" y="1642003"/>
            <a:ext cx="6732000" cy="3273204"/>
          </a:xfrm>
          <a:prstGeom prst="roundRect">
            <a:avLst>
              <a:gd name="adj" fmla="val 6287"/>
            </a:avLst>
          </a:prstGeom>
          <a:ln w="76200" cmpd="dbl"/>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18000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■はじめに・・申請は必要ですか？</a:t>
            </a:r>
            <a:endParaRPr kumimoji="1"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原則</a:t>
            </a:r>
            <a:r>
              <a:rPr kumimoji="1" lang="ja-JP" altLang="en-US" sz="18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申請は不要</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申請が必要な方は裏面「６」をご覧ください。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また、希望しない場合や支給口座を変更する場合のみ令和８年１月</a:t>
            </a:r>
            <a:r>
              <a:rPr kumimoji="1" lang="ja-JP" altLang="en-US" sz="1200" dirty="0">
                <a:solidFill>
                  <a:prstClr val="black"/>
                </a:solidFill>
                <a:latin typeface="メイリオ" panose="020B0604030504040204" pitchFamily="50" charset="-128"/>
                <a:ea typeface="メイリオ" panose="020B0604030504040204" pitchFamily="50" charset="-128"/>
              </a:rPr>
              <a:t>３０</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日までに届出書を返送するか、裏面記載の窓口まで持参ください。</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28D492E7-6114-2C0A-A33C-E494F5E2BBB3}"/>
              </a:ext>
            </a:extLst>
          </p:cNvPr>
          <p:cNvSpPr txBox="1"/>
          <p:nvPr/>
        </p:nvSpPr>
        <p:spPr>
          <a:xfrm>
            <a:off x="163479" y="2727487"/>
            <a:ext cx="6555975" cy="2052000"/>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 name="角丸四角形 4">
            <a:extLst>
              <a:ext uri="{FF2B5EF4-FFF2-40B4-BE49-F238E27FC236}">
                <a16:creationId xmlns:a16="http://schemas.microsoft.com/office/drawing/2014/main" id="{CFB93AEF-7140-F62A-486F-411E445D01EC}"/>
              </a:ext>
            </a:extLst>
          </p:cNvPr>
          <p:cNvSpPr>
            <a:spLocks/>
          </p:cNvSpPr>
          <p:nvPr/>
        </p:nvSpPr>
        <p:spPr>
          <a:xfrm>
            <a:off x="218" y="448713"/>
            <a:ext cx="6871065" cy="646355"/>
          </a:xfrm>
          <a:prstGeom prst="roundRect">
            <a:avLst>
              <a:gd name="adj" fmla="val 0"/>
            </a:avLst>
          </a:prstGeom>
          <a:solidFill>
            <a:schemeClr val="accent2">
              <a:lumMod val="40000"/>
              <a:lumOff val="60000"/>
              <a:alpha val="89804"/>
            </a:schemeClr>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b"/>
          <a:lstStyle/>
          <a:p>
            <a:pPr marL="0" marR="0" lvl="0" indent="0" algn="ctr" defTabSz="457200" rtl="0" eaLnBrk="1" fontAlgn="auto" latinLnBrk="0" hangingPunct="1">
              <a:lnSpc>
                <a:spcPts val="4000"/>
              </a:lnSpc>
              <a:spcBef>
                <a:spcPts val="0"/>
              </a:spcBef>
              <a:spcAft>
                <a:spcPts val="0"/>
              </a:spcAft>
              <a:buClrTx/>
              <a:buSzTx/>
              <a:buFontTx/>
              <a:buNone/>
              <a:tabLst/>
              <a:defRPr/>
            </a:pP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政府の　</a:t>
            </a:r>
            <a:r>
              <a:rPr kumimoji="1" lang="ja-JP" altLang="en-US" sz="2800" b="1" i="0" u="none" strike="noStrike" kern="1200" cap="none" spc="0" normalizeH="0" baseline="0" noProof="0" dirty="0">
                <a:ln w="6600">
                  <a:solidFill>
                    <a:prstClr val="white">
                      <a:lumMod val="50000"/>
                    </a:prstClr>
                  </a:solidFill>
                  <a:prstDash val="solid"/>
                </a:ln>
                <a:solidFill>
                  <a:srgbClr val="FF0000"/>
                </a:solidFill>
                <a:effectLst/>
                <a:uLnTx/>
                <a:uFillTx/>
                <a:latin typeface="メイリオ" panose="020B0604030504040204" pitchFamily="50" charset="-128"/>
                <a:ea typeface="メイリオ" panose="020B0604030504040204" pitchFamily="50" charset="-128"/>
                <a:cs typeface="+mn-cs"/>
              </a:rPr>
              <a:t>物価高対応子育て応援手当 </a:t>
            </a: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のご案内</a:t>
            </a:r>
          </a:p>
        </p:txBody>
      </p:sp>
      <p:sp>
        <p:nvSpPr>
          <p:cNvPr id="19" name="角丸四角形 18">
            <a:extLst>
              <a:ext uri="{FF2B5EF4-FFF2-40B4-BE49-F238E27FC236}">
                <a16:creationId xmlns:a16="http://schemas.microsoft.com/office/drawing/2014/main" id="{40F9E7AF-8253-1502-14DC-2B3BF114A59D}"/>
              </a:ext>
            </a:extLst>
          </p:cNvPr>
          <p:cNvSpPr>
            <a:spLocks/>
          </p:cNvSpPr>
          <p:nvPr/>
        </p:nvSpPr>
        <p:spPr>
          <a:xfrm>
            <a:off x="-2250" y="1088964"/>
            <a:ext cx="6876000" cy="468000"/>
          </a:xfrm>
          <a:prstGeom prst="roundRect">
            <a:avLst>
              <a:gd name="adj"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対象児童１人</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につき</a:t>
            </a: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を１回限りで支給します！</a:t>
            </a:r>
          </a:p>
        </p:txBody>
      </p:sp>
      <p:sp>
        <p:nvSpPr>
          <p:cNvPr id="7" name="角丸四角形 37">
            <a:extLst>
              <a:ext uri="{FF2B5EF4-FFF2-40B4-BE49-F238E27FC236}">
                <a16:creationId xmlns:a16="http://schemas.microsoft.com/office/drawing/2014/main" id="{499CBAC5-A4C7-7E15-5352-48FB1B374346}"/>
              </a:ext>
            </a:extLst>
          </p:cNvPr>
          <p:cNvSpPr/>
          <p:nvPr/>
        </p:nvSpPr>
        <p:spPr>
          <a:xfrm>
            <a:off x="63000" y="6504520"/>
            <a:ext cx="6732000" cy="913665"/>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２．だれがもらえるの？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支給対象者</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上記（１）の</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児童手当受給者</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、または</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上記（２）の保護者のうち生計を維持する程度の高い者</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37">
            <a:extLst>
              <a:ext uri="{FF2B5EF4-FFF2-40B4-BE49-F238E27FC236}">
                <a16:creationId xmlns:a16="http://schemas.microsoft.com/office/drawing/2014/main" id="{3CDE1F1F-1178-AC55-C4E3-A083CF47C4D1}"/>
              </a:ext>
            </a:extLst>
          </p:cNvPr>
          <p:cNvSpPr/>
          <p:nvPr/>
        </p:nvSpPr>
        <p:spPr>
          <a:xfrm>
            <a:off x="63000" y="8287314"/>
            <a:ext cx="6732000" cy="1116000"/>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４．いつもらえるの？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支給時期</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lang="ja-JP" altLang="en-US" sz="1400" b="1" u="sng" dirty="0">
                <a:solidFill>
                  <a:srgbClr val="FF0000"/>
                </a:solidFill>
                <a:latin typeface="メイリオ" panose="020B0604030504040204" pitchFamily="50" charset="-128"/>
                <a:ea typeface="メイリオ" panose="020B0604030504040204" pitchFamily="50" charset="-128"/>
              </a:rPr>
              <a:t>生駒</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市では３月から順次支給を開始</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します。以降、入金の確認ができなかった場合は裏面記載の窓口までお問い合わせください。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」の方については申請が必要なため、支給時期が異なります。</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37">
            <a:extLst>
              <a:ext uri="{FF2B5EF4-FFF2-40B4-BE49-F238E27FC236}">
                <a16:creationId xmlns:a16="http://schemas.microsoft.com/office/drawing/2014/main" id="{942D00C0-F40F-2CA6-980F-BCCA6481CDA3}"/>
              </a:ext>
            </a:extLst>
          </p:cNvPr>
          <p:cNvSpPr/>
          <p:nvPr/>
        </p:nvSpPr>
        <p:spPr>
          <a:xfrm>
            <a:off x="63000" y="7519668"/>
            <a:ext cx="6732000" cy="666164"/>
          </a:xfrm>
          <a:prstGeom prst="roundRect">
            <a:avLst>
              <a:gd name="adj" fmla="val 21708"/>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３．いくらもらえるの？ </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支給額</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対象児童</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１人につき</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（１回限り）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角丸四角形 18">
            <a:extLst>
              <a:ext uri="{FF2B5EF4-FFF2-40B4-BE49-F238E27FC236}">
                <a16:creationId xmlns:a16="http://schemas.microsoft.com/office/drawing/2014/main" id="{B94D6CE3-A9D7-8DB7-930A-A73FBFFBCE10}"/>
              </a:ext>
            </a:extLst>
          </p:cNvPr>
          <p:cNvSpPr>
            <a:spLocks/>
          </p:cNvSpPr>
          <p:nvPr/>
        </p:nvSpPr>
        <p:spPr>
          <a:xfrm>
            <a:off x="-9000" y="9457287"/>
            <a:ext cx="6876000" cy="448713"/>
          </a:xfrm>
          <a:prstGeom prst="roundRect">
            <a:avLst>
              <a:gd name="adj" fmla="val 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裏面に続きます。必ずご確認ください！</a:t>
            </a:r>
            <a:endParaRPr kumimoji="1" lang="en-US" altLang="ja-JP"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17" name="図 16" descr="テキスト&#10;&#10;AI 生成コンテンツは誤りを含む可能性があります。">
            <a:extLst>
              <a:ext uri="{FF2B5EF4-FFF2-40B4-BE49-F238E27FC236}">
                <a16:creationId xmlns:a16="http://schemas.microsoft.com/office/drawing/2014/main" id="{EAF43660-0AC5-8BA9-A435-F156C6FEFF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74566" y="42215"/>
            <a:ext cx="1010074" cy="349100"/>
          </a:xfrm>
          <a:prstGeom prst="rect">
            <a:avLst/>
          </a:prstGeom>
        </p:spPr>
      </p:pic>
      <p:sp>
        <p:nvSpPr>
          <p:cNvPr id="38" name="角丸四角形 37">
            <a:extLst>
              <a:ext uri="{FF2B5EF4-FFF2-40B4-BE49-F238E27FC236}">
                <a16:creationId xmlns:a16="http://schemas.microsoft.com/office/drawing/2014/main" id="{AA4B4B39-F3C5-4817-4B8F-D2C53077A30D}"/>
              </a:ext>
            </a:extLst>
          </p:cNvPr>
          <p:cNvSpPr/>
          <p:nvPr/>
        </p:nvSpPr>
        <p:spPr>
          <a:xfrm>
            <a:off x="63000" y="5035037"/>
            <a:ext cx="6732000" cy="1368000"/>
          </a:xfrm>
          <a:prstGeom prst="roundRect">
            <a:avLst>
              <a:gd name="adj" fmla="val 1412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１．うちの子は、対象になるの？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対象児童</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次に記載する児童が対象になります。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令和７年９月分</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en-US" altLang="ja-JP"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の児童手当の支給対象児童</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令和７年</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月に出生した児童については</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月分</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（２）令和７年</a:t>
            </a: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月１日から</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令和８年３月</a:t>
            </a:r>
            <a:r>
              <a:rPr kumimoji="0"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31</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日まで</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に出生した児童</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2" name="吹き出し: 四角形 11">
            <a:extLst>
              <a:ext uri="{FF2B5EF4-FFF2-40B4-BE49-F238E27FC236}">
                <a16:creationId xmlns:a16="http://schemas.microsoft.com/office/drawing/2014/main" id="{F31DDBCD-5BFE-D195-E55C-7346ED6AEACA}"/>
              </a:ext>
            </a:extLst>
          </p:cNvPr>
          <p:cNvSpPr/>
          <p:nvPr/>
        </p:nvSpPr>
        <p:spPr>
          <a:xfrm>
            <a:off x="-1741702" y="4004693"/>
            <a:ext cx="1467318" cy="1090042"/>
          </a:xfrm>
          <a:prstGeom prst="wedgeRectCallout">
            <a:avLst>
              <a:gd name="adj1" fmla="val 51119"/>
              <a:gd name="adj2" fmla="val 8750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（１）</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はプッシュ型支援が可能（申請不要）な児童、</a:t>
            </a: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は申請が必要となる児童を指す。</a:t>
            </a:r>
          </a:p>
        </p:txBody>
      </p:sp>
      <p:grpSp>
        <p:nvGrpSpPr>
          <p:cNvPr id="14" name="グループ化 13">
            <a:extLst>
              <a:ext uri="{FF2B5EF4-FFF2-40B4-BE49-F238E27FC236}">
                <a16:creationId xmlns:a16="http://schemas.microsoft.com/office/drawing/2014/main" id="{E3AC8B6A-D16C-D987-1BED-D2E342C0B3EF}"/>
              </a:ext>
            </a:extLst>
          </p:cNvPr>
          <p:cNvGrpSpPr/>
          <p:nvPr/>
        </p:nvGrpSpPr>
        <p:grpSpPr>
          <a:xfrm>
            <a:off x="247616" y="2830239"/>
            <a:ext cx="1074651" cy="1872000"/>
            <a:chOff x="134911" y="808934"/>
            <a:chExt cx="1074651" cy="2051999"/>
          </a:xfrm>
          <a:solidFill>
            <a:schemeClr val="accent4">
              <a:lumMod val="20000"/>
              <a:lumOff val="80000"/>
            </a:schemeClr>
          </a:solidFill>
        </p:grpSpPr>
        <p:sp>
          <p:nvSpPr>
            <p:cNvPr id="16" name="角丸四角形 10">
              <a:extLst>
                <a:ext uri="{FF2B5EF4-FFF2-40B4-BE49-F238E27FC236}">
                  <a16:creationId xmlns:a16="http://schemas.microsoft.com/office/drawing/2014/main" id="{8F0BD8D2-DAC2-148E-77B1-F95D872F6274}"/>
                </a:ext>
              </a:extLst>
            </p:cNvPr>
            <p:cNvSpPr/>
            <p:nvPr/>
          </p:nvSpPr>
          <p:spPr>
            <a:xfrm>
              <a:off x="134911" y="808934"/>
              <a:ext cx="1074651" cy="2051999"/>
            </a:xfrm>
            <a:prstGeom prst="roundRect">
              <a:avLst/>
            </a:prstGeom>
            <a:grp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テキスト ボックス 17">
              <a:extLst>
                <a:ext uri="{FF2B5EF4-FFF2-40B4-BE49-F238E27FC236}">
                  <a16:creationId xmlns:a16="http://schemas.microsoft.com/office/drawing/2014/main" id="{8CF07FAD-412C-0D14-6BB9-5753D9986299}"/>
                </a:ext>
              </a:extLst>
            </p:cNvPr>
            <p:cNvSpPr txBox="1"/>
            <p:nvPr/>
          </p:nvSpPr>
          <p:spPr>
            <a:xfrm>
              <a:off x="150236" y="1649379"/>
              <a:ext cx="1044000" cy="371107"/>
            </a:xfrm>
            <a:prstGeom prst="rect">
              <a:avLst/>
            </a:prstGeom>
            <a:grp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prstClr val="black"/>
                  </a:solidFill>
                  <a:latin typeface="メイリオ" panose="020B0604030504040204" pitchFamily="50" charset="-128"/>
                  <a:ea typeface="メイリオ" panose="020B0604030504040204" pitchFamily="50" charset="-128"/>
                </a:rPr>
                <a:t>生駒</a:t>
              </a: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a:t>
              </a:r>
            </a:p>
          </p:txBody>
        </p:sp>
      </p:grpSp>
      <p:sp>
        <p:nvSpPr>
          <p:cNvPr id="22" name="テキスト ボックス 21">
            <a:extLst>
              <a:ext uri="{FF2B5EF4-FFF2-40B4-BE49-F238E27FC236}">
                <a16:creationId xmlns:a16="http://schemas.microsoft.com/office/drawing/2014/main" id="{169115FC-DF73-3084-B74B-C4474D0E163B}"/>
              </a:ext>
            </a:extLst>
          </p:cNvPr>
          <p:cNvSpPr txBox="1"/>
          <p:nvPr/>
        </p:nvSpPr>
        <p:spPr>
          <a:xfrm>
            <a:off x="1255315" y="2829076"/>
            <a:ext cx="3439349" cy="307777"/>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①手当の</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ご案内を送付します</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p:txBody>
      </p:sp>
      <p:sp>
        <p:nvSpPr>
          <p:cNvPr id="28" name="テキスト ボックス 27">
            <a:extLst>
              <a:ext uri="{FF2B5EF4-FFF2-40B4-BE49-F238E27FC236}">
                <a16:creationId xmlns:a16="http://schemas.microsoft.com/office/drawing/2014/main" id="{E19F6A40-C896-8A13-6DC1-7350811B1F81}"/>
              </a:ext>
            </a:extLst>
          </p:cNvPr>
          <p:cNvSpPr txBox="1"/>
          <p:nvPr/>
        </p:nvSpPr>
        <p:spPr>
          <a:xfrm>
            <a:off x="1306941" y="3850805"/>
            <a:ext cx="3916698"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➂児童手当受給</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口座等へ振り込みます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1" name="テキスト ボックス 30">
            <a:extLst>
              <a:ext uri="{FF2B5EF4-FFF2-40B4-BE49-F238E27FC236}">
                <a16:creationId xmlns:a16="http://schemas.microsoft.com/office/drawing/2014/main" id="{834D8642-27D9-6FD2-A176-105F09DEFA48}"/>
              </a:ext>
            </a:extLst>
          </p:cNvPr>
          <p:cNvSpPr txBox="1"/>
          <p:nvPr/>
        </p:nvSpPr>
        <p:spPr>
          <a:xfrm>
            <a:off x="1378298" y="4457202"/>
            <a:ext cx="4043447"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注）裏面の「６」の方は申請書を提出ください。</a:t>
            </a:r>
            <a:endPar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37">
            <a:extLst>
              <a:ext uri="{FF2B5EF4-FFF2-40B4-BE49-F238E27FC236}">
                <a16:creationId xmlns:a16="http://schemas.microsoft.com/office/drawing/2014/main" id="{A114FD82-7243-B7D0-A88B-4E8A82D53C6C}"/>
              </a:ext>
            </a:extLst>
          </p:cNvPr>
          <p:cNvSpPr/>
          <p:nvPr/>
        </p:nvSpPr>
        <p:spPr>
          <a:xfrm>
            <a:off x="5271619" y="2829076"/>
            <a:ext cx="1394901" cy="1872000"/>
          </a:xfrm>
          <a:prstGeom prst="roundRect">
            <a:avLst/>
          </a:prstGeom>
          <a:solidFill>
            <a:schemeClr val="accent4">
              <a:lumMod val="20000"/>
              <a:lumOff val="80000"/>
            </a:schemeClr>
          </a:solid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ABC81EC8-752A-3B2A-4315-B4CF6ED0ADD0}"/>
              </a:ext>
            </a:extLst>
          </p:cNvPr>
          <p:cNvSpPr txBox="1"/>
          <p:nvPr/>
        </p:nvSpPr>
        <p:spPr>
          <a:xfrm>
            <a:off x="5310016" y="3457067"/>
            <a:ext cx="1318106" cy="616019"/>
          </a:xfrm>
          <a:prstGeom prst="rect">
            <a:avLst/>
          </a:prstGeom>
          <a:solidFill>
            <a:schemeClr val="accent4">
              <a:lumMod val="20000"/>
              <a:lumOff val="80000"/>
            </a:schemeClr>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子育て</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世帯</a:t>
            </a:r>
          </a:p>
        </p:txBody>
      </p:sp>
      <p:sp>
        <p:nvSpPr>
          <p:cNvPr id="24" name="テキスト ボックス 23">
            <a:extLst>
              <a:ext uri="{FF2B5EF4-FFF2-40B4-BE49-F238E27FC236}">
                <a16:creationId xmlns:a16="http://schemas.microsoft.com/office/drawing/2014/main" id="{09C5C1BC-DA8C-E13E-7CE5-4039C0AB676F}"/>
              </a:ext>
            </a:extLst>
          </p:cNvPr>
          <p:cNvSpPr txBox="1"/>
          <p:nvPr/>
        </p:nvSpPr>
        <p:spPr>
          <a:xfrm>
            <a:off x="5343133" y="4249086"/>
            <a:ext cx="1251873" cy="276999"/>
          </a:xfrm>
          <a:prstGeom prst="rect">
            <a:avLst/>
          </a:prstGeom>
          <a:noFill/>
          <a:ln w="34925">
            <a:solidFill>
              <a:srgbClr val="FF0000"/>
            </a:solid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申請が必要な方</a:t>
            </a:r>
            <a:endParaRPr kumimoji="1" lang="en-US" altLang="ja-JP"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cxnSp>
        <p:nvCxnSpPr>
          <p:cNvPr id="25" name="直線矢印コネクタ 24">
            <a:extLst>
              <a:ext uri="{FF2B5EF4-FFF2-40B4-BE49-F238E27FC236}">
                <a16:creationId xmlns:a16="http://schemas.microsoft.com/office/drawing/2014/main" id="{BB062E36-3EB9-D324-F753-EEBC2ADA72DE}"/>
              </a:ext>
            </a:extLst>
          </p:cNvPr>
          <p:cNvCxnSpPr>
            <a:cxnSpLocks/>
          </p:cNvCxnSpPr>
          <p:nvPr/>
        </p:nvCxnSpPr>
        <p:spPr>
          <a:xfrm flipH="1">
            <a:off x="1397450" y="4389837"/>
            <a:ext cx="3888000" cy="0"/>
          </a:xfrm>
          <a:prstGeom prst="straightConnector1">
            <a:avLst/>
          </a:prstGeom>
          <a:ln w="34925">
            <a:solidFill>
              <a:srgbClr val="FF000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6DFD40CC-5BD4-71C2-0531-1E31880179D9}"/>
              </a:ext>
            </a:extLst>
          </p:cNvPr>
          <p:cNvCxnSpPr>
            <a:cxnSpLocks/>
          </p:cNvCxnSpPr>
          <p:nvPr/>
        </p:nvCxnSpPr>
        <p:spPr>
          <a:xfrm>
            <a:off x="1344929" y="3160178"/>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2BD08717-D880-FC15-DD85-AE94D6DE14EB}"/>
              </a:ext>
            </a:extLst>
          </p:cNvPr>
          <p:cNvCxnSpPr>
            <a:cxnSpLocks/>
          </p:cNvCxnSpPr>
          <p:nvPr/>
        </p:nvCxnSpPr>
        <p:spPr>
          <a:xfrm flipH="1">
            <a:off x="1344929" y="3736675"/>
            <a:ext cx="3852000" cy="0"/>
          </a:xfrm>
          <a:prstGeom prst="straightConnector1">
            <a:avLst/>
          </a:prstGeom>
          <a:ln w="34925">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FD20887-439D-5E42-3193-EB88B8FF69A9}"/>
              </a:ext>
            </a:extLst>
          </p:cNvPr>
          <p:cNvCxnSpPr>
            <a:cxnSpLocks/>
          </p:cNvCxnSpPr>
          <p:nvPr/>
        </p:nvCxnSpPr>
        <p:spPr>
          <a:xfrm>
            <a:off x="1344929" y="4195066"/>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sp>
        <p:nvSpPr>
          <p:cNvPr id="35" name="吹き出し: 四角形 34">
            <a:extLst>
              <a:ext uri="{FF2B5EF4-FFF2-40B4-BE49-F238E27FC236}">
                <a16:creationId xmlns:a16="http://schemas.microsoft.com/office/drawing/2014/main" id="{D4C9F14C-8736-353D-CE58-325DCB8CB485}"/>
              </a:ext>
            </a:extLst>
          </p:cNvPr>
          <p:cNvSpPr/>
          <p:nvPr/>
        </p:nvSpPr>
        <p:spPr>
          <a:xfrm>
            <a:off x="-1625810" y="7180144"/>
            <a:ext cx="1357746" cy="1090042"/>
          </a:xfrm>
          <a:prstGeom prst="wedgeRectCallout">
            <a:avLst>
              <a:gd name="adj1" fmla="val 51744"/>
              <a:gd name="adj2" fmla="val 78721"/>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入金の確認ができなかった場合</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とは振り込みエラーとなった場合を指す。</a:t>
            </a:r>
          </a:p>
        </p:txBody>
      </p:sp>
      <p:sp>
        <p:nvSpPr>
          <p:cNvPr id="36" name="吹き出し: 四角形 35">
            <a:extLst>
              <a:ext uri="{FF2B5EF4-FFF2-40B4-BE49-F238E27FC236}">
                <a16:creationId xmlns:a16="http://schemas.microsoft.com/office/drawing/2014/main" id="{CEFBF494-CABD-765D-8F7F-BC9606083645}"/>
              </a:ext>
            </a:extLst>
          </p:cNvPr>
          <p:cNvSpPr/>
          <p:nvPr/>
        </p:nvSpPr>
        <p:spPr>
          <a:xfrm>
            <a:off x="-1656048" y="2099310"/>
            <a:ext cx="1357746" cy="1060868"/>
          </a:xfrm>
          <a:prstGeom prst="wedgeRectCallout">
            <a:avLst>
              <a:gd name="adj1" fmla="val 52907"/>
              <a:gd name="adj2" fmla="val 86654"/>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③児童手当受給口座等</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の「等」には、届出書により届け出た口座を指す。</a:t>
            </a:r>
          </a:p>
        </p:txBody>
      </p:sp>
      <p:sp>
        <p:nvSpPr>
          <p:cNvPr id="27" name="テキスト ボックス 26">
            <a:extLst>
              <a:ext uri="{FF2B5EF4-FFF2-40B4-BE49-F238E27FC236}">
                <a16:creationId xmlns:a16="http://schemas.microsoft.com/office/drawing/2014/main" id="{14BE914D-4AB4-5327-B7A9-E71FB922CDE8}"/>
              </a:ext>
            </a:extLst>
          </p:cNvPr>
          <p:cNvSpPr txBox="1"/>
          <p:nvPr/>
        </p:nvSpPr>
        <p:spPr>
          <a:xfrm>
            <a:off x="1255315" y="3242845"/>
            <a:ext cx="4999337" cy="523220"/>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tab pos="3582988" algn="l"/>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➁希望しない場合や支給口座を変更する場合のみ、</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82550" marR="0" lvl="0" indent="-8255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ご案内に同封の届出書を返送してください。</a:t>
            </a:r>
          </a:p>
        </p:txBody>
      </p:sp>
    </p:spTree>
    <p:extLst>
      <p:ext uri="{BB962C8B-B14F-4D97-AF65-F5344CB8AC3E}">
        <p14:creationId xmlns:p14="http://schemas.microsoft.com/office/powerpoint/2010/main" val="72186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0014-38C1-B21F-045B-A2B072A312B6}"/>
            </a:ext>
          </a:extLst>
        </p:cNvPr>
        <p:cNvGrpSpPr/>
        <p:nvPr/>
      </p:nvGrpSpPr>
      <p:grpSpPr>
        <a:xfrm>
          <a:off x="0" y="0"/>
          <a:ext cx="0" cy="0"/>
          <a:chOff x="0" y="0"/>
          <a:chExt cx="0" cy="0"/>
        </a:xfrm>
      </p:grpSpPr>
      <p:grpSp>
        <p:nvGrpSpPr>
          <p:cNvPr id="33" name="グループ化 32">
            <a:extLst>
              <a:ext uri="{FF2B5EF4-FFF2-40B4-BE49-F238E27FC236}">
                <a16:creationId xmlns:a16="http://schemas.microsoft.com/office/drawing/2014/main" id="{88197AC2-730E-4317-8DD5-B4DBEE88D966}"/>
              </a:ext>
            </a:extLst>
          </p:cNvPr>
          <p:cNvGrpSpPr/>
          <p:nvPr/>
        </p:nvGrpSpPr>
        <p:grpSpPr>
          <a:xfrm>
            <a:off x="63000" y="8351877"/>
            <a:ext cx="6732000" cy="1484754"/>
            <a:chOff x="199561" y="8409709"/>
            <a:chExt cx="6732000" cy="1467105"/>
          </a:xfrm>
        </p:grpSpPr>
        <p:sp>
          <p:nvSpPr>
            <p:cNvPr id="51" name="正方形/長方形 50">
              <a:extLst>
                <a:ext uri="{FF2B5EF4-FFF2-40B4-BE49-F238E27FC236}">
                  <a16:creationId xmlns:a16="http://schemas.microsoft.com/office/drawing/2014/main" id="{8098E766-883E-B442-599E-1B5C1E224667}"/>
                </a:ext>
              </a:extLst>
            </p:cNvPr>
            <p:cNvSpPr/>
            <p:nvPr/>
          </p:nvSpPr>
          <p:spPr>
            <a:xfrm>
              <a:off x="199561" y="8409709"/>
              <a:ext cx="6732000" cy="1426289"/>
            </a:xfrm>
            <a:prstGeom prst="rect">
              <a:avLst/>
            </a:prstGeom>
            <a:solidFill>
              <a:schemeClr val="accent2">
                <a:lumMod val="20000"/>
                <a:lumOff val="80000"/>
              </a:schemeClr>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a:solidFill>
                  <a:prstClr val="white"/>
                </a:solidFill>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7A9CF585-0D6F-B19D-ACAF-C44996A4000F}"/>
                </a:ext>
              </a:extLst>
            </p:cNvPr>
            <p:cNvSpPr txBox="1"/>
            <p:nvPr/>
          </p:nvSpPr>
          <p:spPr>
            <a:xfrm>
              <a:off x="865295" y="8522879"/>
              <a:ext cx="5884371" cy="584430"/>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「物価高対応子育て応援手当</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に関する</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pPr defTabSz="1474670">
                <a:lnSpc>
                  <a:spcPct val="110000"/>
                </a:lnSpc>
              </a:pP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“振り込め詐欺”や“個人情報の詐取”</a:t>
              </a:r>
              <a:r>
                <a:rPr lang="ja-JP" altLang="en-US"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にご注意ください。　</a:t>
              </a:r>
            </a:p>
          </p:txBody>
        </p:sp>
        <p:grpSp>
          <p:nvGrpSpPr>
            <p:cNvPr id="53" name="グループ化 52">
              <a:extLst>
                <a:ext uri="{FF2B5EF4-FFF2-40B4-BE49-F238E27FC236}">
                  <a16:creationId xmlns:a16="http://schemas.microsoft.com/office/drawing/2014/main" id="{18E66280-942D-2640-1D81-5E0DD48A781C}"/>
                </a:ext>
              </a:extLst>
            </p:cNvPr>
            <p:cNvGrpSpPr/>
            <p:nvPr/>
          </p:nvGrpSpPr>
          <p:grpSpPr>
            <a:xfrm>
              <a:off x="312374" y="8547439"/>
              <a:ext cx="504056" cy="438314"/>
              <a:chOff x="298391" y="1084764"/>
              <a:chExt cx="828000" cy="828000"/>
            </a:xfrm>
          </p:grpSpPr>
          <p:sp>
            <p:nvSpPr>
              <p:cNvPr id="54" name="円/楕円 59">
                <a:extLst>
                  <a:ext uri="{FF2B5EF4-FFF2-40B4-BE49-F238E27FC236}">
                    <a16:creationId xmlns:a16="http://schemas.microsoft.com/office/drawing/2014/main" id="{2B54727B-5327-A14C-986D-C0FC6CEB581B}"/>
                  </a:ext>
                </a:extLst>
              </p:cNvPr>
              <p:cNvSpPr>
                <a:spLocks noChangeAspect="1"/>
              </p:cNvSpPr>
              <p:nvPr/>
            </p:nvSpPr>
            <p:spPr>
              <a:xfrm>
                <a:off x="298391" y="1084764"/>
                <a:ext cx="828000" cy="828000"/>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a:solidFill>
                    <a:prstClr val="white"/>
                  </a:solidFill>
                  <a:latin typeface="メイリオ" panose="020B0604030504040204" pitchFamily="50" charset="-128"/>
                  <a:ea typeface="メイリオ" panose="020B0604030504040204" pitchFamily="50" charset="-128"/>
                </a:endParaRPr>
              </a:p>
            </p:txBody>
          </p:sp>
          <p:pic>
            <p:nvPicPr>
              <p:cNvPr id="55" name="図 54">
                <a:extLst>
                  <a:ext uri="{FF2B5EF4-FFF2-40B4-BE49-F238E27FC236}">
                    <a16:creationId xmlns:a16="http://schemas.microsoft.com/office/drawing/2014/main" id="{7F286D22-A5D1-F1FC-0162-C04FF428A4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804" y="1146359"/>
                <a:ext cx="225538" cy="648001"/>
              </a:xfrm>
              <a:prstGeom prst="rect">
                <a:avLst/>
              </a:prstGeom>
            </p:spPr>
          </p:pic>
        </p:grpSp>
        <p:sp>
          <p:nvSpPr>
            <p:cNvPr id="56" name="テキスト ボックス 55">
              <a:extLst>
                <a:ext uri="{FF2B5EF4-FFF2-40B4-BE49-F238E27FC236}">
                  <a16:creationId xmlns:a16="http://schemas.microsoft.com/office/drawing/2014/main" id="{FC9E9514-48A9-67EB-EB44-5AA0C1E0BE46}"/>
                </a:ext>
              </a:extLst>
            </p:cNvPr>
            <p:cNvSpPr txBox="1"/>
            <p:nvPr/>
          </p:nvSpPr>
          <p:spPr>
            <a:xfrm>
              <a:off x="268309" y="8968826"/>
              <a:ext cx="6623999" cy="907988"/>
            </a:xfrm>
            <a:prstGeom prst="rect">
              <a:avLst/>
            </a:prstGeom>
            <a:noFill/>
          </p:spPr>
          <p:txBody>
            <a:bodyPr wrap="square" lIns="72000" tIns="52676" rIns="72000" bIns="52676" rtlCol="0" anchor="ctr" anchorCtr="0">
              <a:spAutoFit/>
            </a:bodyPr>
            <a:lstStyle/>
            <a:p>
              <a:pPr defTabSz="1474670">
                <a:lnSpc>
                  <a:spcPct val="1100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ご自宅や職場などに生駒市から問い合わせを行うことがありますが、ＡＴＭ（現金自動預払機）の操作をお願いすることや、支給のための手数料などの</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振り込みを求めることは絶対にありません</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。もし、不審な電話がかかってきた場合には、すぐに生駒市の窓口又は最寄りの警察署や警察相談専用電話（＃</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9110</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）にご連絡ください。</a:t>
              </a:r>
            </a:p>
          </p:txBody>
        </p:sp>
      </p:grpSp>
      <p:sp>
        <p:nvSpPr>
          <p:cNvPr id="18" name="角丸四角形 19">
            <a:extLst>
              <a:ext uri="{FF2B5EF4-FFF2-40B4-BE49-F238E27FC236}">
                <a16:creationId xmlns:a16="http://schemas.microsoft.com/office/drawing/2014/main" id="{0BD7831A-70A4-B00B-DB58-5777BBA37F43}"/>
              </a:ext>
            </a:extLst>
          </p:cNvPr>
          <p:cNvSpPr/>
          <p:nvPr/>
        </p:nvSpPr>
        <p:spPr>
          <a:xfrm>
            <a:off x="63000" y="2150399"/>
            <a:ext cx="6732000" cy="1404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r>
              <a:rPr lang="ja-JP" altLang="en-US" sz="1400" b="1" u="sng" dirty="0">
                <a:latin typeface="メイリオ" panose="020B0604030504040204" pitchFamily="50" charset="-128"/>
                <a:ea typeface="メイリオ" panose="020B0604030504040204" pitchFamily="50" charset="-128"/>
              </a:rPr>
              <a:t>６．申請が必要なのはどんな場合？</a:t>
            </a:r>
            <a:endParaRPr lang="ja-JP" altLang="en-US" sz="1400" u="sng" dirty="0">
              <a:latin typeface="メイリオ" panose="020B0604030504040204" pitchFamily="50" charset="-128"/>
              <a:ea typeface="メイリオ" panose="020B0604030504040204" pitchFamily="50" charset="-128"/>
            </a:endParaRPr>
          </a:p>
          <a:p>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次に記載する方は申請が原則必要</a:t>
            </a:r>
            <a:r>
              <a:rPr lang="ja-JP" altLang="en-US" sz="1400" dirty="0">
                <a:latin typeface="メイリオ" panose="020B0604030504040204" pitchFamily="50" charset="-128"/>
                <a:ea typeface="メイリオ" panose="020B0604030504040204" pitchFamily="50" charset="-128"/>
              </a:rPr>
              <a:t>です。同封の申請書を提出してください。</a:t>
            </a:r>
          </a:p>
          <a:p>
            <a:pPr marL="179388" indent="-179388"/>
            <a:r>
              <a:rPr lang="ja-JP" altLang="en-US" sz="1400" dirty="0">
                <a:latin typeface="メイリオ" panose="020B0604030504040204" pitchFamily="50" charset="-128"/>
                <a:ea typeface="メイリオ" panose="020B0604030504040204" pitchFamily="50" charset="-128"/>
              </a:rPr>
              <a:t>　・令和８年１月１日から令和８年３月</a:t>
            </a:r>
            <a:r>
              <a:rPr lang="en-US" altLang="ja-JP" sz="1400" dirty="0">
                <a:latin typeface="メイリオ" panose="020B0604030504040204" pitchFamily="50" charset="-128"/>
                <a:ea typeface="メイリオ" panose="020B0604030504040204" pitchFamily="50" charset="-128"/>
              </a:rPr>
              <a:t>31</a:t>
            </a:r>
            <a:r>
              <a:rPr lang="ja-JP" altLang="en-US" sz="1400" dirty="0">
                <a:latin typeface="メイリオ" panose="020B0604030504040204" pitchFamily="50" charset="-128"/>
                <a:ea typeface="メイリオ" panose="020B0604030504040204" pitchFamily="50" charset="-128"/>
              </a:rPr>
              <a:t>日までに出生した児童の保護者</a:t>
            </a:r>
            <a:endParaRPr kumimoji="1" lang="en-US" altLang="ja-JP" sz="1400" dirty="0">
              <a:solidFill>
                <a:prstClr val="black"/>
              </a:solidFill>
              <a:latin typeface="メイリオ" panose="020B0604030504040204" pitchFamily="50" charset="-128"/>
              <a:ea typeface="メイリオ" panose="020B0604030504040204" pitchFamily="50" charset="-128"/>
            </a:endParaRPr>
          </a:p>
          <a:p>
            <a:pPr marL="179388" indent="-179388"/>
            <a:r>
              <a:rPr lang="ja-JP" altLang="en-US" sz="1400" dirty="0">
                <a:latin typeface="メイリオ" panose="020B0604030504040204" pitchFamily="50" charset="-128"/>
                <a:ea typeface="メイリオ" panose="020B0604030504040204" pitchFamily="50" charset="-128"/>
              </a:rPr>
              <a:t>　・所属庁から児童手当を受給している公務員（下記「公務員の方へ」を参照）</a:t>
            </a:r>
            <a:endParaRPr lang="en-US" altLang="ja-JP" sz="1400" dirty="0">
              <a:latin typeface="メイリオ" panose="020B0604030504040204" pitchFamily="50" charset="-128"/>
              <a:ea typeface="メイリオ" panose="020B0604030504040204" pitchFamily="50" charset="-128"/>
            </a:endParaRPr>
          </a:p>
          <a:p>
            <a:pPr marL="355600" indent="-355600"/>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月１日以降に離婚（離婚調停中等も含む）により児童手当の申請が必要になった保護者</a:t>
            </a:r>
            <a:endParaRPr lang="en-US" altLang="ja-JP" sz="1400" dirty="0">
              <a:latin typeface="メイリオ" panose="020B0604030504040204" pitchFamily="50" charset="-128"/>
              <a:ea typeface="メイリオ" panose="020B0604030504040204" pitchFamily="50" charset="-128"/>
            </a:endParaRPr>
          </a:p>
        </p:txBody>
      </p:sp>
      <p:grpSp>
        <p:nvGrpSpPr>
          <p:cNvPr id="12" name="グループ化 11">
            <a:extLst>
              <a:ext uri="{FF2B5EF4-FFF2-40B4-BE49-F238E27FC236}">
                <a16:creationId xmlns:a16="http://schemas.microsoft.com/office/drawing/2014/main" id="{DE7C4D1A-D82A-807E-71FD-5A6ADC6FCEAB}"/>
              </a:ext>
            </a:extLst>
          </p:cNvPr>
          <p:cNvGrpSpPr/>
          <p:nvPr/>
        </p:nvGrpSpPr>
        <p:grpSpPr>
          <a:xfrm>
            <a:off x="97639" y="7269509"/>
            <a:ext cx="3276000" cy="1008000"/>
            <a:chOff x="97639" y="7119291"/>
            <a:chExt cx="3276000" cy="1008000"/>
          </a:xfrm>
        </p:grpSpPr>
        <p:sp>
          <p:nvSpPr>
            <p:cNvPr id="3" name="角丸四角形 19">
              <a:extLst>
                <a:ext uri="{FF2B5EF4-FFF2-40B4-BE49-F238E27FC236}">
                  <a16:creationId xmlns:a16="http://schemas.microsoft.com/office/drawing/2014/main" id="{1C53D8A4-7EBD-C76F-0BD6-1D67A1E242FA}"/>
                </a:ext>
              </a:extLst>
            </p:cNvPr>
            <p:cNvSpPr/>
            <p:nvPr/>
          </p:nvSpPr>
          <p:spPr>
            <a:xfrm>
              <a:off x="97639"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０７４３（７４）１１１１</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pPr algn="ctr"/>
              <a:r>
                <a:rPr kumimoji="1" lang="ja-JP" altLang="en-US" sz="1400" b="1" dirty="0">
                  <a:solidFill>
                    <a:srgbClr val="FF0000"/>
                  </a:solidFill>
                  <a:latin typeface="メイリオ" panose="020B0604030504040204" pitchFamily="50" charset="-128"/>
                  <a:ea typeface="メイリオ" panose="020B0604030504040204" pitchFamily="50" charset="-128"/>
                </a:rPr>
                <a:t>（内線：２８１１）　　</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a:t>
              </a:r>
              <a:r>
                <a:rPr kumimoji="1" lang="ja-JP" altLang="en-US" sz="1200" dirty="0">
                  <a:solidFill>
                    <a:prstClr val="black"/>
                  </a:solidFill>
                  <a:latin typeface="メイリオ" panose="020B0604030504040204" pitchFamily="50" charset="-128"/>
                  <a:ea typeface="メイリオ" panose="020B0604030504040204" pitchFamily="50" charset="-128"/>
                </a:rPr>
                <a:t>（受付時間：平日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9:00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16:30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b="1" dirty="0">
                <a:solidFill>
                  <a:srgbClr val="FF0000"/>
                </a:solidFill>
                <a:latin typeface="メイリオ" panose="020B0604030504040204" pitchFamily="50" charset="-128"/>
                <a:ea typeface="メイリオ" panose="020B0604030504040204" pitchFamily="50" charset="-128"/>
              </a:endParaRPr>
            </a:p>
          </p:txBody>
        </p:sp>
        <p:sp>
          <p:nvSpPr>
            <p:cNvPr id="5" name="角丸四角形 19">
              <a:extLst>
                <a:ext uri="{FF2B5EF4-FFF2-40B4-BE49-F238E27FC236}">
                  <a16:creationId xmlns:a16="http://schemas.microsoft.com/office/drawing/2014/main" id="{BCF818B6-1C77-40AB-8D5A-B695E9124CEE}"/>
                </a:ext>
              </a:extLst>
            </p:cNvPr>
            <p:cNvSpPr/>
            <p:nvPr/>
          </p:nvSpPr>
          <p:spPr>
            <a:xfrm>
              <a:off x="97640"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お問い合わせ先（生駒市役所）</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grpSp>
        <p:nvGrpSpPr>
          <p:cNvPr id="15" name="グループ化 14">
            <a:extLst>
              <a:ext uri="{FF2B5EF4-FFF2-40B4-BE49-F238E27FC236}">
                <a16:creationId xmlns:a16="http://schemas.microsoft.com/office/drawing/2014/main" id="{23F3FA96-E157-8BB4-06C0-1B617375E44C}"/>
              </a:ext>
            </a:extLst>
          </p:cNvPr>
          <p:cNvGrpSpPr/>
          <p:nvPr/>
        </p:nvGrpSpPr>
        <p:grpSpPr>
          <a:xfrm>
            <a:off x="3477196" y="7269509"/>
            <a:ext cx="3276000" cy="1008000"/>
            <a:chOff x="3431476" y="7119291"/>
            <a:chExt cx="3276000" cy="1008000"/>
          </a:xfrm>
        </p:grpSpPr>
        <p:sp>
          <p:nvSpPr>
            <p:cNvPr id="6" name="角丸四角形 19">
              <a:extLst>
                <a:ext uri="{FF2B5EF4-FFF2-40B4-BE49-F238E27FC236}">
                  <a16:creationId xmlns:a16="http://schemas.microsoft.com/office/drawing/2014/main" id="{388C9FDC-3D8B-0D07-C5B5-A37FF037DFB1}"/>
                </a:ext>
              </a:extLst>
            </p:cNvPr>
            <p:cNvSpPr/>
            <p:nvPr/>
          </p:nvSpPr>
          <p:spPr>
            <a:xfrm>
              <a:off x="3431476"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こども家庭庁　コールセンター</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０１２０－２５２－０７１</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200" dirty="0">
                  <a:solidFill>
                    <a:prstClr val="black"/>
                  </a:solidFill>
                  <a:latin typeface="メイリオ" panose="020B0604030504040204" pitchFamily="50" charset="-128"/>
                  <a:ea typeface="メイリオ" panose="020B0604030504040204" pitchFamily="50" charset="-128"/>
                </a:rPr>
                <a:t>　　（受付時間：平日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9:00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18:00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7" name="角丸四角形 19">
              <a:extLst>
                <a:ext uri="{FF2B5EF4-FFF2-40B4-BE49-F238E27FC236}">
                  <a16:creationId xmlns:a16="http://schemas.microsoft.com/office/drawing/2014/main" id="{8BC7034D-C0EF-2016-B42E-485084507EB3}"/>
                </a:ext>
              </a:extLst>
            </p:cNvPr>
            <p:cNvSpPr/>
            <p:nvPr/>
          </p:nvSpPr>
          <p:spPr>
            <a:xfrm>
              <a:off x="3431476"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お問い合わせ先（国）</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sp>
        <p:nvSpPr>
          <p:cNvPr id="22" name="吹き出し: 四角形 21">
            <a:extLst>
              <a:ext uri="{FF2B5EF4-FFF2-40B4-BE49-F238E27FC236}">
                <a16:creationId xmlns:a16="http://schemas.microsoft.com/office/drawing/2014/main" id="{97EAAB87-13DE-4245-86DC-B2CA814F98E3}"/>
              </a:ext>
            </a:extLst>
          </p:cNvPr>
          <p:cNvSpPr/>
          <p:nvPr/>
        </p:nvSpPr>
        <p:spPr>
          <a:xfrm>
            <a:off x="-1888306" y="2277933"/>
            <a:ext cx="1442720" cy="1148932"/>
          </a:xfrm>
          <a:prstGeom prst="wedgeRectCallout">
            <a:avLst>
              <a:gd name="adj1" fmla="val 66684"/>
              <a:gd name="adj2" fmla="val -34697"/>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原則</a:t>
            </a:r>
            <a:r>
              <a:rPr kumimoji="1" lang="ja-JP" altLang="en-US" sz="1000" dirty="0"/>
              <a:t>としているのは、自治体の判断で、プッシュ型支援の対象者を拡大することは可能であるため。</a:t>
            </a:r>
          </a:p>
        </p:txBody>
      </p:sp>
      <p:sp>
        <p:nvSpPr>
          <p:cNvPr id="20" name="角丸四角形 19">
            <a:extLst>
              <a:ext uri="{FF2B5EF4-FFF2-40B4-BE49-F238E27FC236}">
                <a16:creationId xmlns:a16="http://schemas.microsoft.com/office/drawing/2014/main" id="{CA31E571-2832-D45F-D7E9-F4B35FE23FA0}"/>
              </a:ext>
            </a:extLst>
          </p:cNvPr>
          <p:cNvSpPr/>
          <p:nvPr/>
        </p:nvSpPr>
        <p:spPr>
          <a:xfrm>
            <a:off x="63000" y="6259139"/>
            <a:ext cx="6732000" cy="936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85725" indent="-85725">
              <a:tabLst>
                <a:tab pos="87313" algn="l"/>
              </a:tabLst>
            </a:pPr>
            <a:r>
              <a:rPr lang="ja-JP" altLang="en-US" sz="1200" b="1" dirty="0">
                <a:latin typeface="メイリオ" panose="020B0604030504040204" pitchFamily="50" charset="-128"/>
                <a:ea typeface="メイリオ" panose="020B0604030504040204" pitchFamily="50" charset="-128"/>
              </a:rPr>
              <a:t>～公務員の方へ～</a:t>
            </a:r>
            <a:endParaRPr lang="en-US" altLang="ja-JP" sz="1200" b="1" dirty="0">
              <a:latin typeface="メイリオ" panose="020B0604030504040204" pitchFamily="50" charset="-128"/>
              <a:ea typeface="メイリオ" panose="020B0604030504040204" pitchFamily="50" charset="-128"/>
            </a:endParaRPr>
          </a:p>
          <a:p>
            <a:pPr marL="85725" indent="-85725">
              <a:tabLst>
                <a:tab pos="87313" algn="l"/>
              </a:tabLst>
            </a:pPr>
            <a:r>
              <a:rPr lang="ja-JP" altLang="en-US" sz="14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公務員の方は、まずは所属庁に手続きについてご確認ください。</a:t>
            </a:r>
            <a:r>
              <a:rPr lang="ja-JP" altLang="en-US" sz="1200" dirty="0">
                <a:latin typeface="メイリオ" panose="020B0604030504040204" pitchFamily="50" charset="-128"/>
                <a:ea typeface="メイリオ" panose="020B0604030504040204" pitchFamily="50" charset="-128"/>
              </a:rPr>
              <a:t>また、手当をスムーズに受け取るため公金受取口座の登録をおすすめします（公金受取口座の登録だけでは今回の手当の申請手続きは完了しませんのでご注意ください。）。</a:t>
            </a:r>
            <a:endParaRPr kumimoji="1" lang="ja-JP" altLang="en-US" sz="1200" dirty="0">
              <a:latin typeface="メイリオ" panose="020B0604030504040204" pitchFamily="50" charset="-128"/>
              <a:ea typeface="メイリオ" panose="020B0604030504040204" pitchFamily="50" charset="-128"/>
            </a:endParaRPr>
          </a:p>
        </p:txBody>
      </p:sp>
      <p:sp>
        <p:nvSpPr>
          <p:cNvPr id="23" name="角丸四角形 37">
            <a:extLst>
              <a:ext uri="{FF2B5EF4-FFF2-40B4-BE49-F238E27FC236}">
                <a16:creationId xmlns:a16="http://schemas.microsoft.com/office/drawing/2014/main" id="{844D7152-6BF5-7779-8D73-8E991500EB7D}"/>
              </a:ext>
            </a:extLst>
          </p:cNvPr>
          <p:cNvSpPr/>
          <p:nvPr/>
        </p:nvSpPr>
        <p:spPr>
          <a:xfrm>
            <a:off x="63000" y="60029"/>
            <a:ext cx="6732000" cy="2016000"/>
          </a:xfrm>
          <a:prstGeom prst="roundRect">
            <a:avLst>
              <a:gd name="adj" fmla="val 9083"/>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r>
              <a:rPr lang="ja-JP" altLang="en-US" sz="1400" b="1" u="sng" dirty="0">
                <a:solidFill>
                  <a:schemeClr val="tx1"/>
                </a:solidFill>
                <a:latin typeface="メイリオ" panose="020B0604030504040204" pitchFamily="50" charset="-128"/>
                <a:ea typeface="メイリオ" panose="020B0604030504040204" pitchFamily="50" charset="-128"/>
              </a:rPr>
              <a:t>５．どんな方法でもらえるの？</a:t>
            </a:r>
            <a:r>
              <a:rPr lang="en-US" altLang="ja-JP" sz="1400" b="1" u="sng" dirty="0">
                <a:solidFill>
                  <a:schemeClr val="tx1"/>
                </a:solidFill>
                <a:latin typeface="メイリオ" panose="020B0604030504040204" pitchFamily="50" charset="-128"/>
                <a:ea typeface="メイリオ" panose="020B0604030504040204" pitchFamily="50" charset="-128"/>
              </a:rPr>
              <a:t>【</a:t>
            </a:r>
            <a:r>
              <a:rPr lang="ja-JP" altLang="en-US" sz="1400" b="1" u="sng" dirty="0">
                <a:solidFill>
                  <a:schemeClr val="tx1"/>
                </a:solidFill>
                <a:latin typeface="メイリオ" panose="020B0604030504040204" pitchFamily="50" charset="-128"/>
                <a:ea typeface="メイリオ" panose="020B0604030504040204" pitchFamily="50" charset="-128"/>
              </a:rPr>
              <a:t>支給方法</a:t>
            </a:r>
            <a:r>
              <a:rPr lang="en-US" altLang="ja-JP" sz="1400" b="1" u="sng" dirty="0">
                <a:solidFill>
                  <a:schemeClr val="tx1"/>
                </a:solidFill>
                <a:latin typeface="メイリオ" panose="020B0604030504040204" pitchFamily="50" charset="-128"/>
                <a:ea typeface="メイリオ" panose="020B0604030504040204" pitchFamily="50" charset="-128"/>
              </a:rPr>
              <a:t>】</a:t>
            </a:r>
            <a:endParaRPr lang="ja-JP" altLang="en-US" sz="1400" u="sng"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（１）児童手当受給者</a:t>
            </a:r>
          </a:p>
          <a:p>
            <a:pPr marL="179388" indent="-179388"/>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dirty="0">
                <a:solidFill>
                  <a:srgbClr val="FF0000"/>
                </a:solidFill>
                <a:latin typeface="メイリオ" panose="020B0604030504040204" pitchFamily="50" charset="-128"/>
                <a:ea typeface="メイリオ" panose="020B0604030504040204" pitchFamily="50" charset="-128"/>
              </a:rPr>
              <a:t>原則、</a:t>
            </a:r>
            <a:r>
              <a:rPr lang="ja-JP" altLang="en-US" sz="1400" b="1" u="sng" dirty="0">
                <a:solidFill>
                  <a:srgbClr val="FF0000"/>
                </a:solidFill>
                <a:latin typeface="メイリオ" panose="020B0604030504040204" pitchFamily="50" charset="-128"/>
                <a:ea typeface="メイリオ" panose="020B0604030504040204" pitchFamily="50" charset="-128"/>
              </a:rPr>
              <a:t>令和７年１月３０日時点の児童手当受給口座か、届出書により届け出た口座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p>
          <a:p>
            <a:r>
              <a:rPr lang="ja-JP" altLang="en-US" sz="1400" dirty="0">
                <a:solidFill>
                  <a:schemeClr val="tx1"/>
                </a:solidFill>
                <a:latin typeface="メイリオ" panose="020B0604030504040204" pitchFamily="50" charset="-128"/>
                <a:ea typeface="メイリオ" panose="020B0604030504040204" pitchFamily="50" charset="-128"/>
              </a:rPr>
              <a:t>　（２）申請を行った保護者（「６」の対象者）</a:t>
            </a: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申請書で指定した口座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endParaRPr lang="en-US" altLang="ja-JP" sz="1400" dirty="0">
              <a:solidFill>
                <a:schemeClr val="tx1"/>
              </a:solidFill>
              <a:latin typeface="メイリオ" panose="020B0604030504040204" pitchFamily="50" charset="-128"/>
              <a:ea typeface="メイリオ" panose="020B0604030504040204" pitchFamily="50" charset="-128"/>
            </a:endParaRPr>
          </a:p>
          <a:p>
            <a:pPr marL="265113" indent="-265113"/>
            <a:r>
              <a:rPr lang="ja-JP" altLang="en-US" sz="1200" dirty="0">
                <a:solidFill>
                  <a:schemeClr val="tx1"/>
                </a:solidFill>
                <a:latin typeface="メイリオ" panose="020B0604030504040204" pitchFamily="50" charset="-128"/>
                <a:ea typeface="メイリオ" panose="020B0604030504040204" pitchFamily="50" charset="-128"/>
              </a:rPr>
              <a:t>　注）口座が解約・変更等により振込みができない場合は支給されませんので、令和８年１月末までに必ず下記の窓口にご連絡ください。</a:t>
            </a:r>
            <a:endParaRPr kumimoji="1"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4" name="吹き出し: 四角形 23">
            <a:extLst>
              <a:ext uri="{FF2B5EF4-FFF2-40B4-BE49-F238E27FC236}">
                <a16:creationId xmlns:a16="http://schemas.microsoft.com/office/drawing/2014/main" id="{027FB547-3C00-4DF5-B475-C8C596A43908}"/>
              </a:ext>
            </a:extLst>
          </p:cNvPr>
          <p:cNvSpPr/>
          <p:nvPr/>
        </p:nvSpPr>
        <p:spPr>
          <a:xfrm>
            <a:off x="-1803332" y="985987"/>
            <a:ext cx="1357746" cy="1090042"/>
          </a:xfrm>
          <a:prstGeom prst="wedgeRectCallout">
            <a:avLst>
              <a:gd name="adj1" fmla="val 65840"/>
              <a:gd name="adj2" fmla="val -75396"/>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届出書により届け出だ口座と</a:t>
            </a:r>
            <a:r>
              <a:rPr kumimoji="1" lang="ja-JP" altLang="en-US" sz="1000" dirty="0"/>
              <a:t>は児童手当と異なる口座への振り込みを届け出ている場合を想定</a:t>
            </a:r>
          </a:p>
        </p:txBody>
      </p:sp>
      <p:sp>
        <p:nvSpPr>
          <p:cNvPr id="26" name="吹き出し: 四角形 25">
            <a:extLst>
              <a:ext uri="{FF2B5EF4-FFF2-40B4-BE49-F238E27FC236}">
                <a16:creationId xmlns:a16="http://schemas.microsoft.com/office/drawing/2014/main" id="{EC261212-335B-66A3-6576-80B4AA0F76FF}"/>
              </a:ext>
            </a:extLst>
          </p:cNvPr>
          <p:cNvSpPr/>
          <p:nvPr/>
        </p:nvSpPr>
        <p:spPr>
          <a:xfrm>
            <a:off x="-1888306" y="4651039"/>
            <a:ext cx="1442720" cy="851701"/>
          </a:xfrm>
          <a:prstGeom prst="wedgeRectCallout">
            <a:avLst>
              <a:gd name="adj1" fmla="val 71781"/>
              <a:gd name="adj2" fmla="val -17855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dirty="0"/>
              <a:t>３ポツ</a:t>
            </a:r>
            <a:r>
              <a:rPr kumimoji="1" lang="ja-JP" altLang="en-US" sz="1000" b="1" dirty="0"/>
              <a:t>「離婚調整中等」</a:t>
            </a:r>
            <a:r>
              <a:rPr kumimoji="1" lang="ja-JP" altLang="en-US" sz="1000" dirty="0"/>
              <a:t>の</a:t>
            </a:r>
            <a:r>
              <a:rPr kumimoji="1" lang="ja-JP" altLang="en-US" sz="1000" b="1" dirty="0"/>
              <a:t>「等」</a:t>
            </a:r>
            <a:r>
              <a:rPr kumimoji="1" lang="ja-JP" altLang="en-US" sz="1000" dirty="0"/>
              <a:t>は離婚の意思を表示している場合を指す</a:t>
            </a:r>
          </a:p>
        </p:txBody>
      </p:sp>
      <p:sp>
        <p:nvSpPr>
          <p:cNvPr id="9" name="角丸四角形 19">
            <a:extLst>
              <a:ext uri="{FF2B5EF4-FFF2-40B4-BE49-F238E27FC236}">
                <a16:creationId xmlns:a16="http://schemas.microsoft.com/office/drawing/2014/main" id="{D47F30A4-AAC7-1277-DBB6-37CE1B255D3C}"/>
              </a:ext>
            </a:extLst>
          </p:cNvPr>
          <p:cNvSpPr/>
          <p:nvPr/>
        </p:nvSpPr>
        <p:spPr>
          <a:xfrm>
            <a:off x="63000" y="3628769"/>
            <a:ext cx="6732000" cy="2556000"/>
          </a:xfrm>
          <a:prstGeom prst="roundRect">
            <a:avLst>
              <a:gd name="adj" fmla="val 637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0" marR="0" lvl="0" indent="0" algn="l" defTabSz="457200" rtl="0" eaLnBrk="1" fontAlgn="auto" latinLnBrk="0" hangingPunct="1">
              <a:lnSpc>
                <a:spcPts val="15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７．こんな</a:t>
            </a:r>
            <a:r>
              <a:rPr lang="ja-JP" altLang="en-US" sz="1400" b="1" u="sng" dirty="0">
                <a:solidFill>
                  <a:prstClr val="black"/>
                </a:solidFill>
                <a:latin typeface="メイリオ" panose="020B0604030504040204" pitchFamily="50" charset="-128"/>
                <a:ea typeface="メイリオ" panose="020B0604030504040204" pitchFamily="50" charset="-128"/>
              </a:rPr>
              <a:t>ときはどうなるの</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引っ越した場合</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９月分（令和７年</a:t>
            </a:r>
            <a:r>
              <a:rPr lang="en-US" altLang="ja-JP" sz="1400" b="1" u="sng" dirty="0">
                <a:solidFill>
                  <a:srgbClr val="FF0000"/>
                </a:solidFill>
                <a:latin typeface="メイリオ" panose="020B0604030504040204" pitchFamily="50" charset="-128"/>
                <a:ea typeface="メイリオ" panose="020B0604030504040204" pitchFamily="50" charset="-128"/>
              </a:rPr>
              <a:t>9</a:t>
            </a:r>
            <a:r>
              <a:rPr lang="ja-JP" altLang="en-US" sz="1400" b="1" u="sng" dirty="0">
                <a:solidFill>
                  <a:srgbClr val="FF0000"/>
                </a:solidFill>
                <a:latin typeface="メイリオ" panose="020B0604030504040204" pitchFamily="50" charset="-128"/>
                <a:ea typeface="メイリオ" panose="020B0604030504040204" pitchFamily="50" charset="-128"/>
              </a:rPr>
              <a:t>月に出生した児童については</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月分）の児童手当を支給した市町村（特別区含む）から、</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児童手当受給口座もしくは</a:t>
            </a:r>
            <a:r>
              <a:rPr lang="ja-JP" altLang="en-US" sz="1400" dirty="0">
                <a:solidFill>
                  <a:prstClr val="black"/>
                </a:solidFill>
                <a:latin typeface="メイリオ" panose="020B0604030504040204" pitchFamily="50" charset="-128"/>
                <a:ea typeface="メイリオ" panose="020B0604030504040204" pitchFamily="50" charset="-128"/>
              </a:rPr>
              <a:t>届出書により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届け出た口座に</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振り込まれます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。ご不明な点があれば、前述の引越前の市町村にお問い合わせください。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3525" marR="0" lvl="0" indent="-263525" algn="l" defTabSz="457200" rtl="0" eaLnBrk="1" fontAlgn="auto" latinLnBrk="0" hangingPunct="1">
              <a:lnSpc>
                <a:spcPct val="100000"/>
              </a:lnSpc>
              <a:spcBef>
                <a:spcPts val="0"/>
              </a:spcBef>
              <a:spcAft>
                <a:spcPts val="0"/>
              </a:spcAft>
              <a:buClrTx/>
              <a:buSzTx/>
              <a:buFontTx/>
              <a:buNone/>
              <a:tabLst/>
              <a:defRPr/>
            </a:pPr>
            <a:endParaRPr kumimoji="0"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ＤＶ被害</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により、こどもとともに避難していますが、どうなりますか？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marR="0" lvl="0" indent="-180975" algn="l" defTabSz="457200" rtl="0" eaLnBrk="1" fontAlgn="auto" latinLnBrk="0" hangingPunct="1">
              <a:lnSpc>
                <a:spcPct val="100000"/>
              </a:lnSpc>
              <a:spcBef>
                <a:spcPts val="0"/>
              </a:spcBef>
              <a:spcAft>
                <a:spcPts val="0"/>
              </a:spcAft>
              <a:buClrTx/>
              <a:buSzTx/>
              <a:buFontTx/>
              <a:buNone/>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避難先の市町村で児童手当の受給者変更の手続きを行っている場合は、今回の手当の支給を受けることができますので、なるべく早く避難先の市町村にご相談ください。住民票を動かす必要はなく、配偶者のいる市町村に連絡する必要もありません。</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973170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0B103FB-56D3-B45B-47A9-AEB3B17A72E3}"/>
              </a:ext>
            </a:extLst>
          </p:cNvPr>
          <p:cNvPicPr>
            <a:picLocks noChangeAspect="1"/>
          </p:cNvPicPr>
          <p:nvPr/>
        </p:nvPicPr>
        <p:blipFill>
          <a:blip r:embed="rId2"/>
          <a:stretch>
            <a:fillRect/>
          </a:stretch>
        </p:blipFill>
        <p:spPr>
          <a:xfrm>
            <a:off x="1289047" y="1183800"/>
            <a:ext cx="5218892" cy="7538400"/>
          </a:xfrm>
          <a:prstGeom prst="rect">
            <a:avLst/>
          </a:prstGeom>
        </p:spPr>
      </p:pic>
      <p:sp>
        <p:nvSpPr>
          <p:cNvPr id="4" name="吹き出し: 四角形 3">
            <a:extLst>
              <a:ext uri="{FF2B5EF4-FFF2-40B4-BE49-F238E27FC236}">
                <a16:creationId xmlns:a16="http://schemas.microsoft.com/office/drawing/2014/main" id="{69508867-345B-EC39-D0A5-C843BC15440C}"/>
              </a:ext>
            </a:extLst>
          </p:cNvPr>
          <p:cNvSpPr/>
          <p:nvPr/>
        </p:nvSpPr>
        <p:spPr>
          <a:xfrm>
            <a:off x="52547" y="4004672"/>
            <a:ext cx="1467318" cy="1090042"/>
          </a:xfrm>
          <a:prstGeom prst="wedgeRectCallout">
            <a:avLst>
              <a:gd name="adj1" fmla="val 51119"/>
              <a:gd name="adj2" fmla="val 8750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（１）</a:t>
            </a:r>
            <a:r>
              <a:rPr kumimoji="1" lang="ja-JP" altLang="en-US" sz="1000" dirty="0"/>
              <a:t>はプッシュ型支援が可能（申請不要）な児童、</a:t>
            </a:r>
            <a:r>
              <a:rPr kumimoji="1" lang="ja-JP" altLang="en-US" sz="1000" b="1" dirty="0"/>
              <a:t>（２）</a:t>
            </a:r>
            <a:r>
              <a:rPr kumimoji="1" lang="ja-JP" altLang="en-US" sz="1000" dirty="0"/>
              <a:t>は申請が必要となる児童を指す。</a:t>
            </a:r>
          </a:p>
        </p:txBody>
      </p:sp>
      <p:sp>
        <p:nvSpPr>
          <p:cNvPr id="5" name="吹き出し: 四角形 4">
            <a:extLst>
              <a:ext uri="{FF2B5EF4-FFF2-40B4-BE49-F238E27FC236}">
                <a16:creationId xmlns:a16="http://schemas.microsoft.com/office/drawing/2014/main" id="{82427E68-6EC3-2D0A-5909-779EC4E7A674}"/>
              </a:ext>
            </a:extLst>
          </p:cNvPr>
          <p:cNvSpPr/>
          <p:nvPr/>
        </p:nvSpPr>
        <p:spPr>
          <a:xfrm>
            <a:off x="52547" y="8391480"/>
            <a:ext cx="1357746" cy="1090042"/>
          </a:xfrm>
          <a:prstGeom prst="wedgeRectCallout">
            <a:avLst>
              <a:gd name="adj1" fmla="val 58009"/>
              <a:gd name="adj2" fmla="val -80274"/>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入金の確認ができなかった場合</a:t>
            </a:r>
            <a:r>
              <a:rPr kumimoji="1" lang="ja-JP" altLang="en-US" sz="1000" dirty="0"/>
              <a:t>とは振り込みエラーとなった場合を指す</a:t>
            </a:r>
          </a:p>
        </p:txBody>
      </p:sp>
      <p:sp>
        <p:nvSpPr>
          <p:cNvPr id="6" name="吹き出し: 四角形 5">
            <a:extLst>
              <a:ext uri="{FF2B5EF4-FFF2-40B4-BE49-F238E27FC236}">
                <a16:creationId xmlns:a16="http://schemas.microsoft.com/office/drawing/2014/main" id="{984DEB31-76A0-A0A8-670D-2377E4AAA25D}"/>
              </a:ext>
            </a:extLst>
          </p:cNvPr>
          <p:cNvSpPr/>
          <p:nvPr/>
        </p:nvSpPr>
        <p:spPr>
          <a:xfrm>
            <a:off x="37024" y="2205636"/>
            <a:ext cx="1357746" cy="1060868"/>
          </a:xfrm>
          <a:prstGeom prst="wedgeRectCallout">
            <a:avLst>
              <a:gd name="adj1" fmla="val 52907"/>
              <a:gd name="adj2" fmla="val 86654"/>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③児童手当受給口座等</a:t>
            </a:r>
            <a:r>
              <a:rPr kumimoji="1" lang="ja-JP" altLang="en-US" sz="1000" dirty="0"/>
              <a:t>の「等」には、届出書により届け出た口座を指す</a:t>
            </a:r>
          </a:p>
        </p:txBody>
      </p:sp>
    </p:spTree>
    <p:extLst>
      <p:ext uri="{BB962C8B-B14F-4D97-AF65-F5344CB8AC3E}">
        <p14:creationId xmlns:p14="http://schemas.microsoft.com/office/powerpoint/2010/main" val="3711396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8473DBF-E333-6B55-0870-4861C36865BF}"/>
              </a:ext>
            </a:extLst>
          </p:cNvPr>
          <p:cNvPicPr>
            <a:picLocks noChangeAspect="1"/>
          </p:cNvPicPr>
          <p:nvPr/>
        </p:nvPicPr>
        <p:blipFill>
          <a:blip r:embed="rId2"/>
          <a:stretch>
            <a:fillRect/>
          </a:stretch>
        </p:blipFill>
        <p:spPr>
          <a:xfrm>
            <a:off x="1371199" y="1183800"/>
            <a:ext cx="5218892" cy="7538400"/>
          </a:xfrm>
          <a:prstGeom prst="rect">
            <a:avLst/>
          </a:prstGeom>
        </p:spPr>
      </p:pic>
      <p:sp>
        <p:nvSpPr>
          <p:cNvPr id="4" name="吹き出し: 四角形 3">
            <a:extLst>
              <a:ext uri="{FF2B5EF4-FFF2-40B4-BE49-F238E27FC236}">
                <a16:creationId xmlns:a16="http://schemas.microsoft.com/office/drawing/2014/main" id="{15AF95B6-B67E-8714-303E-C208B9B78663}"/>
              </a:ext>
            </a:extLst>
          </p:cNvPr>
          <p:cNvSpPr/>
          <p:nvPr/>
        </p:nvSpPr>
        <p:spPr>
          <a:xfrm>
            <a:off x="0" y="2820193"/>
            <a:ext cx="1299680" cy="1422198"/>
          </a:xfrm>
          <a:prstGeom prst="wedgeRectCallout">
            <a:avLst>
              <a:gd name="adj1" fmla="val 68320"/>
              <a:gd name="adj2" fmla="val -25726"/>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原則</a:t>
            </a:r>
            <a:r>
              <a:rPr kumimoji="1" lang="ja-JP" altLang="en-US" sz="1000" dirty="0"/>
              <a:t>としているのは、自治体の判断で、プッシュ型支援の対象者を拡大することは可能で</a:t>
            </a:r>
            <a:r>
              <a:rPr kumimoji="1" lang="ja-JP" altLang="en-US" sz="1000"/>
              <a:t>あるため。</a:t>
            </a:r>
            <a:endParaRPr kumimoji="1" lang="ja-JP" altLang="en-US" sz="1000" dirty="0"/>
          </a:p>
        </p:txBody>
      </p:sp>
      <p:sp>
        <p:nvSpPr>
          <p:cNvPr id="5" name="吹き出し: 四角形 4">
            <a:extLst>
              <a:ext uri="{FF2B5EF4-FFF2-40B4-BE49-F238E27FC236}">
                <a16:creationId xmlns:a16="http://schemas.microsoft.com/office/drawing/2014/main" id="{4C1DE3CD-775C-C8B6-9FC9-60944F14BEDD}"/>
              </a:ext>
            </a:extLst>
          </p:cNvPr>
          <p:cNvSpPr/>
          <p:nvPr/>
        </p:nvSpPr>
        <p:spPr>
          <a:xfrm>
            <a:off x="61343" y="1528300"/>
            <a:ext cx="1357746" cy="1090042"/>
          </a:xfrm>
          <a:prstGeom prst="wedgeRectCallout">
            <a:avLst>
              <a:gd name="adj1" fmla="val 58009"/>
              <a:gd name="adj2" fmla="val 1662"/>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届出書により届け出だ口座と</a:t>
            </a:r>
            <a:r>
              <a:rPr kumimoji="1" lang="ja-JP" altLang="en-US" sz="1000" dirty="0"/>
              <a:t>は児童手当と異なる口座への振り込みを届け出ている場合を想定</a:t>
            </a:r>
          </a:p>
        </p:txBody>
      </p:sp>
      <p:sp>
        <p:nvSpPr>
          <p:cNvPr id="6" name="吹き出し: 四角形 5">
            <a:extLst>
              <a:ext uri="{FF2B5EF4-FFF2-40B4-BE49-F238E27FC236}">
                <a16:creationId xmlns:a16="http://schemas.microsoft.com/office/drawing/2014/main" id="{740DE0D4-389C-6DB3-4A2D-59893BBEEF7E}"/>
              </a:ext>
            </a:extLst>
          </p:cNvPr>
          <p:cNvSpPr/>
          <p:nvPr/>
        </p:nvSpPr>
        <p:spPr>
          <a:xfrm>
            <a:off x="180752" y="5085175"/>
            <a:ext cx="1190447" cy="1230565"/>
          </a:xfrm>
          <a:prstGeom prst="wedgeRectCallout">
            <a:avLst>
              <a:gd name="adj1" fmla="val 64567"/>
              <a:gd name="adj2" fmla="val -165977"/>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dirty="0"/>
              <a:t>３ポツ</a:t>
            </a:r>
            <a:r>
              <a:rPr kumimoji="1" lang="ja-JP" altLang="en-US" sz="1000" b="1" dirty="0"/>
              <a:t>「離婚調整中等」</a:t>
            </a:r>
            <a:r>
              <a:rPr kumimoji="1" lang="ja-JP" altLang="en-US" sz="1000" dirty="0"/>
              <a:t>の</a:t>
            </a:r>
            <a:r>
              <a:rPr kumimoji="1" lang="ja-JP" altLang="en-US" sz="1000" b="1" dirty="0"/>
              <a:t>「等」</a:t>
            </a:r>
            <a:r>
              <a:rPr kumimoji="1" lang="ja-JP" altLang="en-US" sz="1000" dirty="0"/>
              <a:t>は離婚の意思を表示している場合を指す</a:t>
            </a:r>
          </a:p>
        </p:txBody>
      </p:sp>
    </p:spTree>
    <p:extLst>
      <p:ext uri="{BB962C8B-B14F-4D97-AF65-F5344CB8AC3E}">
        <p14:creationId xmlns:p14="http://schemas.microsoft.com/office/powerpoint/2010/main" val="570137331"/>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8CDF66DC5CD2F49A89D595DE601F5BE" ma:contentTypeVersion="10" ma:contentTypeDescription="新しいドキュメントを作成します。" ma:contentTypeScope="" ma:versionID="483145cbb45113cdce41de4269665568">
  <xsd:schema xmlns:xsd="http://www.w3.org/2001/XMLSchema" xmlns:xs="http://www.w3.org/2001/XMLSchema" xmlns:p="http://schemas.microsoft.com/office/2006/metadata/properties" xmlns:ns2="71ce37f3-2e34-4f00-ae9d-c8c2e94a860a" xmlns:ns3="678a2489-fa4b-4df7-931e-168db4fd1dd7" targetNamespace="http://schemas.microsoft.com/office/2006/metadata/properties" ma:root="true" ma:fieldsID="5525067e8207ba67c4a93c6fbe98f406" ns2:_="" ns3:_="">
    <xsd:import namespace="71ce37f3-2e34-4f00-ae9d-c8c2e94a860a"/>
    <xsd:import namespace="678a2489-fa4b-4df7-931e-168db4fd1d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37f3-2e34-4f00-ae9d-c8c2e94a86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8a2489-fa4b-4df7-931e-168db4fd1dd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7a07879-f28d-4f8d-a922-17a9ab980c3b}" ma:internalName="TaxCatchAll" ma:showField="CatchAllData" ma:web="678a2489-fa4b-4df7-931e-168db4fd1d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1ce37f3-2e34-4f00-ae9d-c8c2e94a860a">
      <Terms xmlns="http://schemas.microsoft.com/office/infopath/2007/PartnerControls"/>
    </lcf76f155ced4ddcb4097134ff3c332f>
    <TaxCatchAll xmlns="678a2489-fa4b-4df7-931e-168db4fd1dd7" xsi:nil="true"/>
  </documentManagement>
</p:properties>
</file>

<file path=customXml/itemProps1.xml><?xml version="1.0" encoding="utf-8"?>
<ds:datastoreItem xmlns:ds="http://schemas.openxmlformats.org/officeDocument/2006/customXml" ds:itemID="{B8E70A6E-0D83-4806-88E3-1303A25D841F}">
  <ds:schemaRefs>
    <ds:schemaRef ds:uri="http://schemas.microsoft.com/sharepoint/v3/contenttype/forms"/>
  </ds:schemaRefs>
</ds:datastoreItem>
</file>

<file path=customXml/itemProps2.xml><?xml version="1.0" encoding="utf-8"?>
<ds:datastoreItem xmlns:ds="http://schemas.openxmlformats.org/officeDocument/2006/customXml" ds:itemID="{1395666C-B10A-4112-927D-92EC83BEFE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37f3-2e34-4f00-ae9d-c8c2e94a860a"/>
    <ds:schemaRef ds:uri="678a2489-fa4b-4df7-931e-168db4fd1d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636F44-A4DE-4BA4-88EE-CE67DF3E3B43}">
  <ds:schemaRefs>
    <ds:schemaRef ds:uri="http://schemas.microsoft.com/office/2006/metadata/properties"/>
    <ds:schemaRef ds:uri="678a2489-fa4b-4df7-931e-168db4fd1dd7"/>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71ce37f3-2e34-4f00-ae9d-c8c2e94a860a"/>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1130</TotalTime>
  <Words>1211</Words>
  <Application>Microsoft Office PowerPoint</Application>
  <PresentationFormat>A4 210 x 297 mm</PresentationFormat>
  <Paragraphs>73</Paragraphs>
  <Slides>4</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メイリオ</vt:lpstr>
      <vt:lpstr>游ゴシック</vt:lpstr>
      <vt:lpstr>游ゴシック Light</vt:lpstr>
      <vt:lpstr>Arial</vt:lpstr>
      <vt:lpstr>Calibri</vt:lpstr>
      <vt:lpstr>Calibri Light</vt:lpstr>
      <vt:lpstr>Office Theme</vt:lpstr>
      <vt:lpstr>PowerPoint プレゼンテーション</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矢澤　雅弘(子ども･子育て本部)</dc:creator>
  <cp:lastModifiedBy>生駒市</cp:lastModifiedBy>
  <cp:revision>3</cp:revision>
  <cp:lastPrinted>2025-12-24T00:15:10Z</cp:lastPrinted>
  <dcterms:created xsi:type="dcterms:W3CDTF">2020-04-07T04:57:46Z</dcterms:created>
  <dcterms:modified xsi:type="dcterms:W3CDTF">2025-12-24T00:15:21Z</dcterms:modified>
</cp:coreProperties>
</file>