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78" d="100"/>
          <a:sy n="78" d="100"/>
        </p:scale>
        <p:origin x="91" y="3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1C3DD2-D2CB-4C10-83F7-0119614DBAA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392DB0D-AFF7-4AB7-B90C-4162AADAED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821DFD8-5C5F-44CF-A38B-A9FB1CC78DD9}"/>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5" name="フッター プレースホルダー 4">
            <a:extLst>
              <a:ext uri="{FF2B5EF4-FFF2-40B4-BE49-F238E27FC236}">
                <a16:creationId xmlns:a16="http://schemas.microsoft.com/office/drawing/2014/main" id="{BD814F9C-FF49-47CA-9070-0CC4931F51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5D6250-1096-44B6-B3B6-ABC64187A6D4}"/>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404201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3FFE9A-1B1D-496D-8DF8-AABC5FA86AC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FABEA48-9B3E-47E0-AF08-12308E5220F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D70D7E-E26C-4A25-80C2-B0D2B268EEE0}"/>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5" name="フッター プレースホルダー 4">
            <a:extLst>
              <a:ext uri="{FF2B5EF4-FFF2-40B4-BE49-F238E27FC236}">
                <a16:creationId xmlns:a16="http://schemas.microsoft.com/office/drawing/2014/main" id="{DE050BF8-0F35-4B44-95FE-84F8962942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084687-7732-4D83-B1BD-8348CD6CD11E}"/>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3178854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9846541-493B-4E06-9CC5-A32ABC0B299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5C5217F-7556-46E6-AB17-B882C0C951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739255-530A-4E13-BD0D-BF3905657B18}"/>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5" name="フッター プレースホルダー 4">
            <a:extLst>
              <a:ext uri="{FF2B5EF4-FFF2-40B4-BE49-F238E27FC236}">
                <a16:creationId xmlns:a16="http://schemas.microsoft.com/office/drawing/2014/main" id="{FC3C3289-9B8F-4282-995B-1476A58E45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E944BC-D286-4193-BFC7-7ED2D10682E8}"/>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110470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216A22-63BC-48D7-A91B-AC025FCB7F7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7117D23-B554-4435-9D04-4F01552B336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D342BB-3AF8-4EB5-9FAC-61AE2C176F16}"/>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5" name="フッター プレースホルダー 4">
            <a:extLst>
              <a:ext uri="{FF2B5EF4-FFF2-40B4-BE49-F238E27FC236}">
                <a16:creationId xmlns:a16="http://schemas.microsoft.com/office/drawing/2014/main" id="{EFBDD322-92D9-4A1F-B590-4D2A5D410D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FFE0BBF-E5B6-47B0-A27F-257D46D7F5F7}"/>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153181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EC1B29-2814-4BC0-B87B-68763847DC8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218128D-DC65-4672-B606-11BF5B8A22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F8DB424-B397-4E96-B1F9-70E4EA612ADF}"/>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5" name="フッター プレースホルダー 4">
            <a:extLst>
              <a:ext uri="{FF2B5EF4-FFF2-40B4-BE49-F238E27FC236}">
                <a16:creationId xmlns:a16="http://schemas.microsoft.com/office/drawing/2014/main" id="{7748BAFC-23A4-4EC3-8DDB-827384083C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BEB51A-7546-4BC8-8A38-458CE7C046B5}"/>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3941409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6B860E-CEAE-4EF9-B809-E649C49A171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3BEE2F-4CF3-4A51-91BC-F33B705C385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70E9BDA-77E6-4A1F-BA1B-93DDF673670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7016883-679B-4D39-A04B-F2739193D73E}"/>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6" name="フッター プレースホルダー 5">
            <a:extLst>
              <a:ext uri="{FF2B5EF4-FFF2-40B4-BE49-F238E27FC236}">
                <a16:creationId xmlns:a16="http://schemas.microsoft.com/office/drawing/2014/main" id="{A6488190-8FDB-439D-B4C1-BD9D5F305C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C1ACFA-0C6E-4CFC-9290-3B49AEC55FD0}"/>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249121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37FD4-9D62-41EA-A802-AC1A4A7CFF3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E39EA8-050D-4458-94B1-3AA1B970DD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4E586A6-0696-4FFE-860A-B735F4BE3FE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9599463-C7A1-4EF9-9F59-423A0737D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5B76DB5-7019-47EE-82F2-77A395DDF71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B1D9F44-3E84-4F74-8A87-62B40BC69A2B}"/>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8" name="フッター プレースホルダー 7">
            <a:extLst>
              <a:ext uri="{FF2B5EF4-FFF2-40B4-BE49-F238E27FC236}">
                <a16:creationId xmlns:a16="http://schemas.microsoft.com/office/drawing/2014/main" id="{129630C4-5704-4E23-AD44-53C22845C90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DB20FBE-0058-4F50-BEB9-0B18195C203E}"/>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174597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998B33-C78E-4AFE-8BAC-BD5013A3388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6CF89EF-0E96-4BC8-B2F1-3D50994FAF51}"/>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4" name="フッター プレースホルダー 3">
            <a:extLst>
              <a:ext uri="{FF2B5EF4-FFF2-40B4-BE49-F238E27FC236}">
                <a16:creationId xmlns:a16="http://schemas.microsoft.com/office/drawing/2014/main" id="{9DDB33CC-FAC3-4FFC-8FFD-B7AD21187EF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BF761B9-D27E-431A-8901-767C511C8642}"/>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56907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D7C18B7-4F8F-4972-8BA5-6D78AD46E3E7}"/>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3" name="フッター プレースホルダー 2">
            <a:extLst>
              <a:ext uri="{FF2B5EF4-FFF2-40B4-BE49-F238E27FC236}">
                <a16:creationId xmlns:a16="http://schemas.microsoft.com/office/drawing/2014/main" id="{C57DD662-98D7-4592-A0A3-CD79E7DD711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0C145B7-09F3-4373-8757-861B87B4B0FB}"/>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924400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9F4885-B380-4287-B422-05AF2D3BD71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B2E3E76-29AD-42E3-95AB-C9B7FA929B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FC2891D-7BBA-470F-9A6F-BBF2DFAF2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AD8E586-C65E-46A8-AF73-86708B6BAD7C}"/>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6" name="フッター プレースホルダー 5">
            <a:extLst>
              <a:ext uri="{FF2B5EF4-FFF2-40B4-BE49-F238E27FC236}">
                <a16:creationId xmlns:a16="http://schemas.microsoft.com/office/drawing/2014/main" id="{309AD7EB-06ED-447E-8BC5-8F6008D1931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930EFC0-D65F-428B-8921-598FD8DC00A7}"/>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2745720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5C7987-3B1E-494B-8C48-B90ACE142FF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3A393D8-BDF3-43A2-8082-AA12348ADF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B078E78-209A-412B-88D3-AC6FFBBF5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76C5956-7704-4190-89FA-F7AECD70D6C1}"/>
              </a:ext>
            </a:extLst>
          </p:cNvPr>
          <p:cNvSpPr>
            <a:spLocks noGrp="1"/>
          </p:cNvSpPr>
          <p:nvPr>
            <p:ph type="dt" sz="half" idx="10"/>
          </p:nvPr>
        </p:nvSpPr>
        <p:spPr/>
        <p:txBody>
          <a:bodyPr/>
          <a:lstStyle/>
          <a:p>
            <a:fld id="{5DF1BED1-854F-4BB6-8266-C761FF706651}" type="datetimeFigureOut">
              <a:rPr kumimoji="1" lang="ja-JP" altLang="en-US" smtClean="0"/>
              <a:t>2024/5/27</a:t>
            </a:fld>
            <a:endParaRPr kumimoji="1" lang="ja-JP" altLang="en-US"/>
          </a:p>
        </p:txBody>
      </p:sp>
      <p:sp>
        <p:nvSpPr>
          <p:cNvPr id="6" name="フッター プレースホルダー 5">
            <a:extLst>
              <a:ext uri="{FF2B5EF4-FFF2-40B4-BE49-F238E27FC236}">
                <a16:creationId xmlns:a16="http://schemas.microsoft.com/office/drawing/2014/main" id="{48802C4C-24B8-4870-9EEB-FDAFF3E6A41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2AFB0C-A2BC-41D0-8204-60BB48368603}"/>
              </a:ext>
            </a:extLst>
          </p:cNvPr>
          <p:cNvSpPr>
            <a:spLocks noGrp="1"/>
          </p:cNvSpPr>
          <p:nvPr>
            <p:ph type="sldNum" sz="quarter" idx="12"/>
          </p:nvPr>
        </p:nvSpPr>
        <p:spPr/>
        <p:txBody>
          <a:body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2486673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F9E8AA6-4ED8-45B8-AD42-4BC4D2664D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BAA9656-CF26-4919-A5BE-0A3E29C580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8248A3-82AA-4A88-9BB6-F5794BA78F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1BED1-854F-4BB6-8266-C761FF706651}" type="datetimeFigureOut">
              <a:rPr kumimoji="1" lang="ja-JP" altLang="en-US" smtClean="0"/>
              <a:t>2024/5/27</a:t>
            </a:fld>
            <a:endParaRPr kumimoji="1" lang="ja-JP" altLang="en-US"/>
          </a:p>
        </p:txBody>
      </p:sp>
      <p:sp>
        <p:nvSpPr>
          <p:cNvPr id="5" name="フッター プレースホルダー 4">
            <a:extLst>
              <a:ext uri="{FF2B5EF4-FFF2-40B4-BE49-F238E27FC236}">
                <a16:creationId xmlns:a16="http://schemas.microsoft.com/office/drawing/2014/main" id="{6600AB23-71DC-4044-9AF3-DC4075FB74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A5160DD-4CC6-48A6-B717-F00B57D111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84BDB-8307-49EB-87D9-2C86076E32D1}" type="slidenum">
              <a:rPr kumimoji="1" lang="ja-JP" altLang="en-US" smtClean="0"/>
              <a:t>‹#›</a:t>
            </a:fld>
            <a:endParaRPr kumimoji="1" lang="ja-JP" altLang="en-US"/>
          </a:p>
        </p:txBody>
      </p:sp>
    </p:spTree>
    <p:extLst>
      <p:ext uri="{BB962C8B-B14F-4D97-AF65-F5344CB8AC3E}">
        <p14:creationId xmlns:p14="http://schemas.microsoft.com/office/powerpoint/2010/main" val="386993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B150D63-2912-40DB-9C63-3818CB1C84D4}"/>
              </a:ext>
            </a:extLst>
          </p:cNvPr>
          <p:cNvGraphicFramePr>
            <a:graphicFrameLocks noGrp="1"/>
          </p:cNvGraphicFramePr>
          <p:nvPr>
            <p:extLst>
              <p:ext uri="{D42A27DB-BD31-4B8C-83A1-F6EECF244321}">
                <p14:modId xmlns:p14="http://schemas.microsoft.com/office/powerpoint/2010/main" val="2826643934"/>
              </p:ext>
            </p:extLst>
          </p:nvPr>
        </p:nvGraphicFramePr>
        <p:xfrm>
          <a:off x="143443" y="1102345"/>
          <a:ext cx="11730100" cy="5260965"/>
        </p:xfrm>
        <a:graphic>
          <a:graphicData uri="http://schemas.openxmlformats.org/drawingml/2006/table">
            <a:tbl>
              <a:tblPr firstRow="1" bandRow="1">
                <a:tableStyleId>{5C22544A-7EE6-4342-B048-85BDC9FD1C3A}</a:tableStyleId>
              </a:tblPr>
              <a:tblGrid>
                <a:gridCol w="720000">
                  <a:extLst>
                    <a:ext uri="{9D8B030D-6E8A-4147-A177-3AD203B41FA5}">
                      <a16:colId xmlns:a16="http://schemas.microsoft.com/office/drawing/2014/main" val="2215104651"/>
                    </a:ext>
                  </a:extLst>
                </a:gridCol>
                <a:gridCol w="552400">
                  <a:extLst>
                    <a:ext uri="{9D8B030D-6E8A-4147-A177-3AD203B41FA5}">
                      <a16:colId xmlns:a16="http://schemas.microsoft.com/office/drawing/2014/main" val="3095731153"/>
                    </a:ext>
                  </a:extLst>
                </a:gridCol>
                <a:gridCol w="1104800">
                  <a:extLst>
                    <a:ext uri="{9D8B030D-6E8A-4147-A177-3AD203B41FA5}">
                      <a16:colId xmlns:a16="http://schemas.microsoft.com/office/drawing/2014/main" val="2005090292"/>
                    </a:ext>
                  </a:extLst>
                </a:gridCol>
                <a:gridCol w="9352900">
                  <a:extLst>
                    <a:ext uri="{9D8B030D-6E8A-4147-A177-3AD203B41FA5}">
                      <a16:colId xmlns:a16="http://schemas.microsoft.com/office/drawing/2014/main" val="2087551709"/>
                    </a:ext>
                  </a:extLst>
                </a:gridCol>
              </a:tblGrid>
              <a:tr h="559677">
                <a:tc rowSpan="7">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分野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経歴・保有資格</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309008"/>
                  </a:ext>
                </a:extLst>
              </a:tr>
              <a:tr h="783548">
                <a:tc vMerge="1">
                  <a:txBody>
                    <a:bodyPr/>
                    <a:lstStyle/>
                    <a:p>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技術的分野</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支援経験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6196808"/>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実務経験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475796"/>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保有資格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773980"/>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経営分野</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支援経験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349686"/>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実務経験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5121633"/>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保有資格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2510250"/>
                  </a:ext>
                </a:extLst>
              </a:tr>
            </a:tbl>
          </a:graphicData>
        </a:graphic>
      </p:graphicFrame>
      <p:sp>
        <p:nvSpPr>
          <p:cNvPr id="5" name="テキスト ボックス 4">
            <a:extLst>
              <a:ext uri="{FF2B5EF4-FFF2-40B4-BE49-F238E27FC236}">
                <a16:creationId xmlns:a16="http://schemas.microsoft.com/office/drawing/2014/main" id="{0AA3EDA0-8529-4DBA-BC36-5FB08FE86825}"/>
              </a:ext>
            </a:extLst>
          </p:cNvPr>
          <p:cNvSpPr txBox="1"/>
          <p:nvPr/>
        </p:nvSpPr>
        <p:spPr>
          <a:xfrm>
            <a:off x="703337" y="525468"/>
            <a:ext cx="10836621" cy="492443"/>
          </a:xfrm>
          <a:prstGeom prst="rect">
            <a:avLst/>
          </a:prstGeom>
          <a:noFill/>
        </p:spPr>
        <p:txBody>
          <a:bodyPr wrap="none" rtlCol="0">
            <a:spAutoFit/>
          </a:bodyPr>
          <a:lstStyle/>
          <a:p>
            <a:r>
              <a:rPr kumimoji="1" lang="ja-JP" altLang="en-US" sz="1300" dirty="0">
                <a:latin typeface="BIZ UDPゴシック" panose="020B0400000000000000" pitchFamily="50" charset="-128"/>
                <a:ea typeface="BIZ UDPゴシック" panose="020B0400000000000000" pitchFamily="50" charset="-128"/>
              </a:rPr>
              <a:t>各コーディネーターについて技術的分野若しくは経営分野又はその両方の経歴及び保有資格を記載すること。</a:t>
            </a:r>
            <a:r>
              <a:rPr lang="ja-JP" altLang="en-US" sz="1300" dirty="0">
                <a:latin typeface="BIZ UDPゴシック" panose="020B0400000000000000" pitchFamily="50" charset="-128"/>
                <a:ea typeface="BIZ UDPゴシック" panose="020B0400000000000000" pitchFamily="50" charset="-128"/>
              </a:rPr>
              <a:t>なお、「</a:t>
            </a:r>
            <a:r>
              <a:rPr lang="en-US" altLang="ja-JP" sz="1300" dirty="0">
                <a:latin typeface="BIZ UDPゴシック" panose="020B0400000000000000" pitchFamily="50" charset="-128"/>
                <a:ea typeface="BIZ UDPゴシック" panose="020B0400000000000000" pitchFamily="50" charset="-128"/>
              </a:rPr>
              <a:t>※</a:t>
            </a:r>
            <a:r>
              <a:rPr lang="ja-JP" altLang="en-US" sz="1300" dirty="0">
                <a:latin typeface="BIZ UDPゴシック" panose="020B0400000000000000" pitchFamily="50" charset="-128"/>
                <a:ea typeface="BIZ UDPゴシック" panose="020B0400000000000000" pitchFamily="50" charset="-128"/>
              </a:rPr>
              <a:t>」印は必須記載事項とする。</a:t>
            </a:r>
            <a:endParaRPr lang="en-US" altLang="ja-JP" sz="1300" dirty="0">
              <a:latin typeface="BIZ UDPゴシック" panose="020B0400000000000000" pitchFamily="50" charset="-128"/>
              <a:ea typeface="BIZ UDPゴシック" panose="020B0400000000000000" pitchFamily="50" charset="-128"/>
            </a:endParaRPr>
          </a:p>
          <a:p>
            <a:r>
              <a:rPr lang="ja-JP" altLang="en-US" sz="1300" dirty="0">
                <a:latin typeface="BIZ UDPゴシック" panose="020B0400000000000000" pitchFamily="50" charset="-128"/>
                <a:ea typeface="BIZ UDPゴシック" panose="020B0400000000000000" pitchFamily="50" charset="-128"/>
              </a:rPr>
              <a:t>また、以下の</a:t>
            </a:r>
            <a:r>
              <a:rPr kumimoji="1" lang="ja-JP" altLang="en-US" sz="1300" dirty="0">
                <a:latin typeface="BIZ UDPゴシック" panose="020B0400000000000000" pitchFamily="50" charset="-128"/>
                <a:ea typeface="BIZ UDPゴシック" panose="020B0400000000000000" pitchFamily="50" charset="-128"/>
              </a:rPr>
              <a:t>項目を維持した上で、項目の追加や様式</a:t>
            </a:r>
            <a:r>
              <a:rPr lang="ja-JP" altLang="en-US" sz="1300" dirty="0">
                <a:latin typeface="BIZ UDPゴシック" panose="020B0400000000000000" pitchFamily="50" charset="-128"/>
                <a:ea typeface="BIZ UDPゴシック" panose="020B0400000000000000" pitchFamily="50" charset="-128"/>
              </a:rPr>
              <a:t>の</a:t>
            </a:r>
            <a:r>
              <a:rPr kumimoji="1" lang="ja-JP" altLang="en-US" sz="1300" dirty="0">
                <a:latin typeface="BIZ UDPゴシック" panose="020B0400000000000000" pitchFamily="50" charset="-128"/>
                <a:ea typeface="BIZ UDPゴシック" panose="020B0400000000000000" pitchFamily="50" charset="-128"/>
              </a:rPr>
              <a:t>加工を自由に行って差し支えないものとする。</a:t>
            </a:r>
          </a:p>
        </p:txBody>
      </p:sp>
      <p:sp>
        <p:nvSpPr>
          <p:cNvPr id="6" name="テキスト ボックス 5">
            <a:extLst>
              <a:ext uri="{FF2B5EF4-FFF2-40B4-BE49-F238E27FC236}">
                <a16:creationId xmlns:a16="http://schemas.microsoft.com/office/drawing/2014/main" id="{D6373F0C-63DE-437D-9353-C1780D9F4407}"/>
              </a:ext>
            </a:extLst>
          </p:cNvPr>
          <p:cNvSpPr txBox="1"/>
          <p:nvPr/>
        </p:nvSpPr>
        <p:spPr>
          <a:xfrm>
            <a:off x="4662755" y="125358"/>
            <a:ext cx="3209533" cy="400110"/>
          </a:xfrm>
          <a:prstGeom prst="rect">
            <a:avLst/>
          </a:prstGeom>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　コーディネーターの</a:t>
            </a:r>
            <a:r>
              <a:rPr lang="ja-JP" altLang="en-US" sz="2000" b="1" dirty="0">
                <a:latin typeface="BIZ UDPゴシック" panose="020B0400000000000000" pitchFamily="50" charset="-128"/>
                <a:ea typeface="BIZ UDPゴシック" panose="020B0400000000000000" pitchFamily="50" charset="-128"/>
              </a:rPr>
              <a:t>経歴　</a:t>
            </a:r>
            <a:endParaRPr kumimoji="1" lang="ja-JP" altLang="en-US" sz="20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19327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B150D63-2912-40DB-9C63-3818CB1C84D4}"/>
              </a:ext>
            </a:extLst>
          </p:cNvPr>
          <p:cNvGraphicFramePr>
            <a:graphicFrameLocks noGrp="1"/>
          </p:cNvGraphicFramePr>
          <p:nvPr>
            <p:extLst>
              <p:ext uri="{D42A27DB-BD31-4B8C-83A1-F6EECF244321}">
                <p14:modId xmlns:p14="http://schemas.microsoft.com/office/powerpoint/2010/main" val="1931413223"/>
              </p:ext>
            </p:extLst>
          </p:nvPr>
        </p:nvGraphicFramePr>
        <p:xfrm>
          <a:off x="143443" y="1102345"/>
          <a:ext cx="11730100" cy="5260965"/>
        </p:xfrm>
        <a:graphic>
          <a:graphicData uri="http://schemas.openxmlformats.org/drawingml/2006/table">
            <a:tbl>
              <a:tblPr firstRow="1" bandRow="1">
                <a:tableStyleId>{5C22544A-7EE6-4342-B048-85BDC9FD1C3A}</a:tableStyleId>
              </a:tblPr>
              <a:tblGrid>
                <a:gridCol w="720000">
                  <a:extLst>
                    <a:ext uri="{9D8B030D-6E8A-4147-A177-3AD203B41FA5}">
                      <a16:colId xmlns:a16="http://schemas.microsoft.com/office/drawing/2014/main" val="2215104651"/>
                    </a:ext>
                  </a:extLst>
                </a:gridCol>
                <a:gridCol w="552400">
                  <a:extLst>
                    <a:ext uri="{9D8B030D-6E8A-4147-A177-3AD203B41FA5}">
                      <a16:colId xmlns:a16="http://schemas.microsoft.com/office/drawing/2014/main" val="3095731153"/>
                    </a:ext>
                  </a:extLst>
                </a:gridCol>
                <a:gridCol w="1104800">
                  <a:extLst>
                    <a:ext uri="{9D8B030D-6E8A-4147-A177-3AD203B41FA5}">
                      <a16:colId xmlns:a16="http://schemas.microsoft.com/office/drawing/2014/main" val="2005090292"/>
                    </a:ext>
                  </a:extLst>
                </a:gridCol>
                <a:gridCol w="9352900">
                  <a:extLst>
                    <a:ext uri="{9D8B030D-6E8A-4147-A177-3AD203B41FA5}">
                      <a16:colId xmlns:a16="http://schemas.microsoft.com/office/drawing/2014/main" val="2087551709"/>
                    </a:ext>
                  </a:extLst>
                </a:gridCol>
              </a:tblGrid>
              <a:tr h="559677">
                <a:tc rowSpan="7">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分野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経歴・保有資格</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309008"/>
                  </a:ext>
                </a:extLst>
              </a:tr>
              <a:tr h="783548">
                <a:tc vMerge="1">
                  <a:txBody>
                    <a:bodyPr/>
                    <a:lstStyle/>
                    <a:p>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技術的分野</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支援経験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6196808"/>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実務経験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475796"/>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保有資格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773980"/>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経営分野</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支援経験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349686"/>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実務経験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5121633"/>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保有資格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2510250"/>
                  </a:ext>
                </a:extLst>
              </a:tr>
            </a:tbl>
          </a:graphicData>
        </a:graphic>
      </p:graphicFrame>
      <p:sp>
        <p:nvSpPr>
          <p:cNvPr id="6" name="テキスト ボックス 5">
            <a:extLst>
              <a:ext uri="{FF2B5EF4-FFF2-40B4-BE49-F238E27FC236}">
                <a16:creationId xmlns:a16="http://schemas.microsoft.com/office/drawing/2014/main" id="{D6373F0C-63DE-437D-9353-C1780D9F4407}"/>
              </a:ext>
            </a:extLst>
          </p:cNvPr>
          <p:cNvSpPr txBox="1"/>
          <p:nvPr/>
        </p:nvSpPr>
        <p:spPr>
          <a:xfrm>
            <a:off x="4662755" y="125358"/>
            <a:ext cx="3209533" cy="400110"/>
          </a:xfrm>
          <a:prstGeom prst="rect">
            <a:avLst/>
          </a:prstGeom>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　コーディネーターの</a:t>
            </a:r>
            <a:r>
              <a:rPr lang="ja-JP" altLang="en-US" sz="2000" b="1" dirty="0">
                <a:latin typeface="BIZ UDPゴシック" panose="020B0400000000000000" pitchFamily="50" charset="-128"/>
                <a:ea typeface="BIZ UDPゴシック" panose="020B0400000000000000" pitchFamily="50" charset="-128"/>
              </a:rPr>
              <a:t>経歴　</a:t>
            </a:r>
            <a:endParaRPr kumimoji="1" lang="ja-JP" altLang="en-US" sz="20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0161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B150D63-2912-40DB-9C63-3818CB1C84D4}"/>
              </a:ext>
            </a:extLst>
          </p:cNvPr>
          <p:cNvGraphicFramePr>
            <a:graphicFrameLocks noGrp="1"/>
          </p:cNvGraphicFramePr>
          <p:nvPr>
            <p:extLst>
              <p:ext uri="{D42A27DB-BD31-4B8C-83A1-F6EECF244321}">
                <p14:modId xmlns:p14="http://schemas.microsoft.com/office/powerpoint/2010/main" val="3800852150"/>
              </p:ext>
            </p:extLst>
          </p:nvPr>
        </p:nvGraphicFramePr>
        <p:xfrm>
          <a:off x="143443" y="1102345"/>
          <a:ext cx="11730100" cy="5260965"/>
        </p:xfrm>
        <a:graphic>
          <a:graphicData uri="http://schemas.openxmlformats.org/drawingml/2006/table">
            <a:tbl>
              <a:tblPr firstRow="1" bandRow="1">
                <a:tableStyleId>{5C22544A-7EE6-4342-B048-85BDC9FD1C3A}</a:tableStyleId>
              </a:tblPr>
              <a:tblGrid>
                <a:gridCol w="720000">
                  <a:extLst>
                    <a:ext uri="{9D8B030D-6E8A-4147-A177-3AD203B41FA5}">
                      <a16:colId xmlns:a16="http://schemas.microsoft.com/office/drawing/2014/main" val="2215104651"/>
                    </a:ext>
                  </a:extLst>
                </a:gridCol>
                <a:gridCol w="552400">
                  <a:extLst>
                    <a:ext uri="{9D8B030D-6E8A-4147-A177-3AD203B41FA5}">
                      <a16:colId xmlns:a16="http://schemas.microsoft.com/office/drawing/2014/main" val="3095731153"/>
                    </a:ext>
                  </a:extLst>
                </a:gridCol>
                <a:gridCol w="1104800">
                  <a:extLst>
                    <a:ext uri="{9D8B030D-6E8A-4147-A177-3AD203B41FA5}">
                      <a16:colId xmlns:a16="http://schemas.microsoft.com/office/drawing/2014/main" val="2005090292"/>
                    </a:ext>
                  </a:extLst>
                </a:gridCol>
                <a:gridCol w="9352900">
                  <a:extLst>
                    <a:ext uri="{9D8B030D-6E8A-4147-A177-3AD203B41FA5}">
                      <a16:colId xmlns:a16="http://schemas.microsoft.com/office/drawing/2014/main" val="2087551709"/>
                    </a:ext>
                  </a:extLst>
                </a:gridCol>
              </a:tblGrid>
              <a:tr h="559677">
                <a:tc rowSpan="7">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分野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経歴・保有資格</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309008"/>
                  </a:ext>
                </a:extLst>
              </a:tr>
              <a:tr h="783548">
                <a:tc vMerge="1">
                  <a:txBody>
                    <a:bodyPr/>
                    <a:lstStyle/>
                    <a:p>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技術的分野</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支援経験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6196808"/>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実務経験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475796"/>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保有資格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773980"/>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経営分野</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支援経験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349686"/>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実務経験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5121633"/>
                  </a:ext>
                </a:extLst>
              </a:tr>
              <a:tr h="783548">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BIZ UDPゴシック" panose="020B0400000000000000" pitchFamily="50" charset="-128"/>
                          <a:ea typeface="BIZ UDPゴシック" panose="020B0400000000000000" pitchFamily="50" charset="-128"/>
                        </a:rPr>
                        <a:t>保有資格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2510250"/>
                  </a:ext>
                </a:extLst>
              </a:tr>
            </a:tbl>
          </a:graphicData>
        </a:graphic>
      </p:graphicFrame>
      <p:sp>
        <p:nvSpPr>
          <p:cNvPr id="6" name="テキスト ボックス 5">
            <a:extLst>
              <a:ext uri="{FF2B5EF4-FFF2-40B4-BE49-F238E27FC236}">
                <a16:creationId xmlns:a16="http://schemas.microsoft.com/office/drawing/2014/main" id="{D6373F0C-63DE-437D-9353-C1780D9F4407}"/>
              </a:ext>
            </a:extLst>
          </p:cNvPr>
          <p:cNvSpPr txBox="1"/>
          <p:nvPr/>
        </p:nvSpPr>
        <p:spPr>
          <a:xfrm>
            <a:off x="4662755" y="125358"/>
            <a:ext cx="3209533" cy="400110"/>
          </a:xfrm>
          <a:prstGeom prst="rect">
            <a:avLst/>
          </a:prstGeom>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　コーディネーターの</a:t>
            </a:r>
            <a:r>
              <a:rPr lang="ja-JP" altLang="en-US" sz="2000" b="1" dirty="0">
                <a:latin typeface="BIZ UDPゴシック" panose="020B0400000000000000" pitchFamily="50" charset="-128"/>
                <a:ea typeface="BIZ UDPゴシック" panose="020B0400000000000000" pitchFamily="50" charset="-128"/>
              </a:rPr>
              <a:t>経歴　</a:t>
            </a:r>
            <a:endParaRPr kumimoji="1" lang="ja-JP" altLang="en-US" sz="20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186149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149</Words>
  <Application>Microsoft Office PowerPoint</Application>
  <PresentationFormat>ワイド画面</PresentationFormat>
  <Paragraphs>38</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BIZ UDPゴシック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生駒市</dc:creator>
  <cp:lastModifiedBy>生駒市</cp:lastModifiedBy>
  <cp:revision>15</cp:revision>
  <cp:lastPrinted>2024-05-24T03:47:29Z</cp:lastPrinted>
  <dcterms:created xsi:type="dcterms:W3CDTF">2024-05-21T23:37:00Z</dcterms:created>
  <dcterms:modified xsi:type="dcterms:W3CDTF">2024-05-27T09:12:36Z</dcterms:modified>
</cp:coreProperties>
</file>