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68" r:id="rId2"/>
    <p:sldId id="270" r:id="rId3"/>
    <p:sldId id="271" r:id="rId4"/>
    <p:sldId id="275" r:id="rId5"/>
    <p:sldId id="276" r:id="rId6"/>
    <p:sldId id="256" r:id="rId7"/>
    <p:sldId id="258" r:id="rId8"/>
  </p:sldIdLst>
  <p:sldSz cx="12192000" cy="6858000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11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 showGuides="1">
      <p:cViewPr varScale="1">
        <p:scale>
          <a:sx n="72" d="100"/>
          <a:sy n="72" d="100"/>
        </p:scale>
        <p:origin x="660" y="72"/>
      </p:cViewPr>
      <p:guideLst>
        <p:guide orient="horz" pos="2160"/>
        <p:guide pos="21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F06AED45-D060-48D7-B065-2ED855DF07C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565" cy="493868"/>
          </a:xfrm>
          <a:prstGeom prst="rect">
            <a:avLst/>
          </a:prstGeom>
        </p:spPr>
        <p:txBody>
          <a:bodyPr vert="horz" lIns="90763" tIns="45382" rIns="90763" bIns="45382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72AA9106-1E5F-4221-96DD-1091D7E5D0C1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14626" y="0"/>
            <a:ext cx="2919565" cy="493868"/>
          </a:xfrm>
          <a:prstGeom prst="rect">
            <a:avLst/>
          </a:prstGeom>
        </p:spPr>
        <p:txBody>
          <a:bodyPr vert="horz" lIns="90763" tIns="45382" rIns="90763" bIns="45382" rtlCol="0"/>
          <a:lstStyle>
            <a:lvl1pPr algn="r">
              <a:defRPr sz="1200"/>
            </a:lvl1pPr>
          </a:lstStyle>
          <a:p>
            <a:r>
              <a:rPr kumimoji="1" lang="ja-JP" altLang="en-US"/>
              <a:t>資料８　企画提案書作成ガイド</a:t>
            </a:r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F752DE40-98C2-48D8-8215-D6545C129FB0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372445"/>
            <a:ext cx="2919565" cy="493868"/>
          </a:xfrm>
          <a:prstGeom prst="rect">
            <a:avLst/>
          </a:prstGeom>
        </p:spPr>
        <p:txBody>
          <a:bodyPr vert="horz" lIns="90763" tIns="45382" rIns="90763" bIns="45382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BADFBBE6-F9C8-4DFB-9743-32FA4DE86D96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14626" y="9372445"/>
            <a:ext cx="2919565" cy="493868"/>
          </a:xfrm>
          <a:prstGeom prst="rect">
            <a:avLst/>
          </a:prstGeom>
        </p:spPr>
        <p:txBody>
          <a:bodyPr vert="horz" lIns="90763" tIns="45382" rIns="90763" bIns="45382" rtlCol="0" anchor="b"/>
          <a:lstStyle>
            <a:lvl1pPr algn="r">
              <a:defRPr sz="1200"/>
            </a:lvl1pPr>
          </a:lstStyle>
          <a:p>
            <a:fld id="{24FFACCF-1B1F-46A3-87F8-1BACF190E9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54649649"/>
      </p:ext>
    </p:extLst>
  </p:cSld>
  <p:clrMap bg1="lt1" tx1="dk1" bg2="lt2" tx2="dk2" accent1="accent1" accent2="accent2" accent3="accent3" accent4="accent4" accent5="accent5" accent6="accent6" hlink="hlink" folHlink="folHlink"/>
  <p:hf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565" cy="493868"/>
          </a:xfrm>
          <a:prstGeom prst="rect">
            <a:avLst/>
          </a:prstGeom>
        </p:spPr>
        <p:txBody>
          <a:bodyPr vert="horz" lIns="90763" tIns="45382" rIns="90763" bIns="45382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4626" y="0"/>
            <a:ext cx="2919565" cy="493868"/>
          </a:xfrm>
          <a:prstGeom prst="rect">
            <a:avLst/>
          </a:prstGeom>
        </p:spPr>
        <p:txBody>
          <a:bodyPr vert="horz" lIns="90763" tIns="45382" rIns="90763" bIns="45382" rtlCol="0"/>
          <a:lstStyle>
            <a:lvl1pPr algn="r">
              <a:defRPr sz="1200"/>
            </a:lvl1pPr>
          </a:lstStyle>
          <a:p>
            <a:r>
              <a:rPr kumimoji="1" lang="ja-JP" altLang="en-US"/>
              <a:t>資料８　企画提案書作成ガイド</a:t>
            </a:r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1233488"/>
            <a:ext cx="5916613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763" tIns="45382" rIns="90763" bIns="45382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262" y="4747760"/>
            <a:ext cx="5389240" cy="3884673"/>
          </a:xfrm>
          <a:prstGeom prst="rect">
            <a:avLst/>
          </a:prstGeom>
        </p:spPr>
        <p:txBody>
          <a:bodyPr vert="horz" lIns="90763" tIns="45382" rIns="90763" bIns="45382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2445"/>
            <a:ext cx="2919565" cy="493868"/>
          </a:xfrm>
          <a:prstGeom prst="rect">
            <a:avLst/>
          </a:prstGeom>
        </p:spPr>
        <p:txBody>
          <a:bodyPr vert="horz" lIns="90763" tIns="45382" rIns="90763" bIns="45382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4626" y="9372445"/>
            <a:ext cx="2919565" cy="493868"/>
          </a:xfrm>
          <a:prstGeom prst="rect">
            <a:avLst/>
          </a:prstGeom>
        </p:spPr>
        <p:txBody>
          <a:bodyPr vert="horz" lIns="90763" tIns="45382" rIns="90763" bIns="45382" rtlCol="0" anchor="b"/>
          <a:lstStyle>
            <a:lvl1pPr algn="r">
              <a:defRPr sz="1200"/>
            </a:lvl1pPr>
          </a:lstStyle>
          <a:p>
            <a:fld id="{BA4B806E-F5CC-4AB6-BFC8-5018A5826F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52746995"/>
      </p:ext>
    </p:extLst>
  </p:cSld>
  <p:clrMap bg1="lt1" tx1="dk1" bg2="lt2" tx2="dk2" accent1="accent1" accent2="accent2" accent3="accent3" accent4="accent4" accent5="accent5" accent6="accent6" hlink="hlink" folHlink="folHlink"/>
  <p:hf ftr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2BDEBB8-B6CC-4C68-B577-B9CCA825815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8725B19E-8A32-4057-AA33-0439898384B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7E744BF-B59C-496A-8C75-47561EAB33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009715-FB86-43AB-8D8B-2577AE99BC21}" type="datetime1">
              <a:rPr kumimoji="1" lang="ja-JP" altLang="en-US" smtClean="0"/>
              <a:t>2025/8/12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B0F1CF3-FD4C-4DB5-BF1F-02D1735710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20E3899-9907-43C6-BDA3-5303FBC157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76B32-2DB2-4A5B-8551-B5EA922D414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179752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865C1C6-4A60-4787-A298-9F6A339EF7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6F553D94-557C-40B3-A6AE-5BD1B5001EB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F8A1112-240B-46B3-98AD-4DFCC11E7B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E5E354-438B-4083-94BA-C3553589C646}" type="datetime1">
              <a:rPr kumimoji="1" lang="ja-JP" altLang="en-US" smtClean="0"/>
              <a:t>2025/8/12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DDE6C19-3282-4872-9247-437742C38F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886F2FE-9782-43AF-AC29-B17435861D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76B32-2DB2-4A5B-8551-B5EA922D414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187154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5D13A73D-DBE0-44CC-BED3-5265D9162FC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111039AC-D4D5-4CCB-A38E-B98CC8B7AD6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BC5554F-3A2A-4746-AB83-F25E952CE5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67B03-91CD-455F-8CEA-4CC90CD14E3F}" type="datetime1">
              <a:rPr kumimoji="1" lang="ja-JP" altLang="en-US" smtClean="0"/>
              <a:t>2025/8/12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D19E94E-A69A-4E16-BB56-E2C1B8B0D4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4676A5D-9B62-4E7A-9FBC-6560832FEE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76B32-2DB2-4A5B-8551-B5EA922D414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095771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C9D9794-C48A-491A-97DF-C6354E071D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70FDD15-F084-44D9-85F1-4B4FB075A7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A038654-4DC3-4EC3-8F8C-25260310A7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33D89-E682-438F-A9C6-90DEC9C80597}" type="datetime1">
              <a:rPr kumimoji="1" lang="ja-JP" altLang="en-US" smtClean="0"/>
              <a:t>2025/8/12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E9620AD-C700-4F05-93BF-DAEB0C6F16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27237A0-6332-4309-A6B5-64BFEA45C3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76B32-2DB2-4A5B-8551-B5EA922D414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469893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C3F395B-CA21-49BC-8435-9C15D3A00A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3D05C93-71A7-4CE5-AA9D-3B5C466C6F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ED99D99-E593-4E75-B281-688BD92880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BDBAC-B89A-4838-A213-55FF18AA2395}" type="datetime1">
              <a:rPr kumimoji="1" lang="ja-JP" altLang="en-US" smtClean="0"/>
              <a:t>2025/8/12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F859A65-BF30-4349-822A-C87A9789C7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4E2CB9D-442C-419A-B1A2-85099FD848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76B32-2DB2-4A5B-8551-B5EA922D414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810911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7FC425B-B29D-480B-A1E7-07CC83208E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F7D193F-5E42-48DA-A7C8-AC091D1BC9F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69E3BC41-CD0F-4A26-8425-6C36D0719EF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49CE6363-161C-4680-8D4F-FC40DA17BB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42EC3-CBAE-4BE5-8D7B-2157206863BD}" type="datetime1">
              <a:rPr kumimoji="1" lang="ja-JP" altLang="en-US" smtClean="0"/>
              <a:t>2025/8/12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3206C25C-F3A0-41DB-B2D4-8AFEE0CF66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1D024A9E-40D5-4D30-8B62-8FAF24B536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76B32-2DB2-4A5B-8551-B5EA922D414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406031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CF302C8-59B6-42B6-8182-1E02D7B238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7F7A89C2-7596-477F-ACB7-4CCA6055C1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2072B489-B610-487C-9F83-49A2273667D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92E98B6C-46DC-4B01-9B82-FA6B914E63B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C0192CA0-E4CC-469B-B551-9D8928B6B6C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E76405E9-CE46-47FF-A09D-D33DEDFF41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BDCDE-F9BF-4C39-BAB0-846914399C44}" type="datetime1">
              <a:rPr kumimoji="1" lang="ja-JP" altLang="en-US" smtClean="0"/>
              <a:t>2025/8/12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AA2D7F99-8B12-424C-AA02-877D9500B8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66D31830-724B-421D-8DEE-BB262C10EB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76B32-2DB2-4A5B-8551-B5EA922D414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420703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CAD6224-27C6-4918-A415-0BD68E522F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56F591ED-AB60-4DBB-B7B1-40315E4C1D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06452-4D84-47DC-AB77-978165693415}" type="datetime1">
              <a:rPr kumimoji="1" lang="ja-JP" altLang="en-US" smtClean="0"/>
              <a:t>2025/8/12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0EDB073B-DB46-4DE9-94EA-5755005425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E4856E27-588C-4F45-B03A-EE5FB5769D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76B32-2DB2-4A5B-8551-B5EA922D414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489173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03EBBF8D-73B3-49C4-813B-E01F5F6F25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10019A-6826-4D11-83A1-69FEBB7ED9F0}" type="datetime1">
              <a:rPr kumimoji="1" lang="ja-JP" altLang="en-US" smtClean="0"/>
              <a:t>2025/8/12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19A82168-EAB7-42E1-AB6E-CF82A24C6A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1280CD49-3E99-42EB-B088-EA69613B71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76B32-2DB2-4A5B-8551-B5EA922D414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344314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53B6F34-8F6D-48E0-A8F2-B6760E2239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CCB1AAC-99DB-4692-BD4D-608C8C9AB3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8AF137FE-0685-4D66-A449-1C9A983022F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5AA2892-1C34-4A5F-976A-CC0BC0134A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AD2430-2668-40B0-8C68-CCB7EAC55941}" type="datetime1">
              <a:rPr kumimoji="1" lang="ja-JP" altLang="en-US" smtClean="0"/>
              <a:t>2025/8/12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A2E88028-74EB-4771-B363-3540776B69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7EABC369-EE09-4A7B-8DC4-C4D8D13EE9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76B32-2DB2-4A5B-8551-B5EA922D414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140467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FCD0913-1E76-41FA-8641-0C7447D328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400545B7-D12B-4C4A-AD3F-B6AD8EE2FCE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7FA60288-EE78-4EB4-A90C-2450A24D9CB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AEBCFE39-AEC7-4A22-9C52-3B44559601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D181E-CACF-48C6-8F26-0B05D993CF06}" type="datetime1">
              <a:rPr kumimoji="1" lang="ja-JP" altLang="en-US" smtClean="0"/>
              <a:t>2025/8/12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BB011F86-25BC-470C-891F-20DDEDEB5E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F8A2124E-E165-4DAA-A139-8882388D49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76B32-2DB2-4A5B-8551-B5EA922D414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984848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2EA6CB02-90A7-410D-A980-97FDD13DAB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8DD2D825-5B5F-4795-B746-F25F35BE5F7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20FC20D-32F1-4DEE-A775-25B0988EAAE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1FA7AF-7BF7-4EF2-9F7D-E3775B5A7AFE}" type="datetime1">
              <a:rPr kumimoji="1" lang="ja-JP" altLang="en-US" smtClean="0"/>
              <a:t>2025/8/12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AF42D0D-6E27-40F4-BD64-26916F51A09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EC74106-A8E3-42CD-A93D-5494C336D09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176B32-2DB2-4A5B-8551-B5EA922D4143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8" name="直線コネクタ 7">
            <a:extLst>
              <a:ext uri="{FF2B5EF4-FFF2-40B4-BE49-F238E27FC236}">
                <a16:creationId xmlns:a16="http://schemas.microsoft.com/office/drawing/2014/main" id="{2363F466-750A-4DD9-BB46-48E35A7D16F7}"/>
              </a:ext>
            </a:extLst>
          </p:cNvPr>
          <p:cNvCxnSpPr/>
          <p:nvPr userDrawn="1"/>
        </p:nvCxnSpPr>
        <p:spPr>
          <a:xfrm>
            <a:off x="0" y="554181"/>
            <a:ext cx="12192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25606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FC911F1B-F987-4BF5-A556-91FD632D9C2E}"/>
              </a:ext>
            </a:extLst>
          </p:cNvPr>
          <p:cNvSpPr txBox="1"/>
          <p:nvPr/>
        </p:nvSpPr>
        <p:spPr>
          <a:xfrm>
            <a:off x="797708" y="2337579"/>
            <a:ext cx="10511481" cy="14441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ja-JP" altLang="en-US" sz="32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生駒市地域経済循環創造事業選定に係る</a:t>
            </a:r>
            <a:endParaRPr lang="en-US" altLang="ja-JP" sz="3200" b="1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ctr">
              <a:lnSpc>
                <a:spcPct val="150000"/>
              </a:lnSpc>
            </a:pPr>
            <a:r>
              <a:rPr kumimoji="1" lang="ja-JP" altLang="en-US" sz="3200" b="1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企画</a:t>
            </a:r>
            <a:r>
              <a:rPr kumimoji="1" lang="ja-JP" altLang="en-US" sz="32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提案書作成ガイド</a:t>
            </a:r>
          </a:p>
        </p:txBody>
      </p:sp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E2BEC72C-3D3D-4BA9-9330-88CA934FBE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76B32-2DB2-4A5B-8551-B5EA922D4143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786483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86D18E8D-F32B-46FF-A18B-15C829DF5B17}"/>
              </a:ext>
            </a:extLst>
          </p:cNvPr>
          <p:cNvSpPr txBox="1"/>
          <p:nvPr/>
        </p:nvSpPr>
        <p:spPr>
          <a:xfrm>
            <a:off x="306827" y="585704"/>
            <a:ext cx="11449744" cy="41688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9875" indent="-269875">
              <a:lnSpc>
                <a:spcPct val="150000"/>
              </a:lnSpc>
              <a:buFont typeface="+mj-lt"/>
              <a:buAutoNum type="arabicPeriod"/>
            </a:pPr>
            <a:r>
              <a:rPr lang="ja-JP" altLang="en-US" sz="2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「</a:t>
            </a:r>
            <a:r>
              <a:rPr lang="zh-TW" altLang="en-US" sz="2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地域経済循環創造事業実施計画書</a:t>
            </a:r>
            <a:r>
              <a:rPr lang="ja-JP" altLang="en-US" sz="2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」、「</a:t>
            </a:r>
            <a:r>
              <a:rPr lang="zh-TW" altLang="en-US" sz="2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生駒市地域経済循環創造事業補助金実施要領</a:t>
            </a:r>
            <a:r>
              <a:rPr lang="ja-JP" altLang="en-US" sz="2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」を踏まえた上で本企画提案書を作成ください。</a:t>
            </a:r>
            <a:endParaRPr lang="en-US" altLang="ja-JP" sz="20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269875" indent="-269875">
              <a:lnSpc>
                <a:spcPct val="150000"/>
              </a:lnSpc>
              <a:buFont typeface="+mj-lt"/>
              <a:buAutoNum type="arabicPeriod"/>
            </a:pPr>
            <a:r>
              <a:rPr lang="ja-JP" altLang="en-US" sz="2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ページ数は、表紙・目次を除いて２０ページ以内としてください。</a:t>
            </a:r>
          </a:p>
          <a:p>
            <a:pPr marL="269875" indent="-269875">
              <a:lnSpc>
                <a:spcPct val="150000"/>
              </a:lnSpc>
              <a:buFont typeface="+mj-lt"/>
              <a:buAutoNum type="arabicPeriod"/>
            </a:pPr>
            <a:r>
              <a:rPr lang="ja-JP" altLang="en-US" sz="2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用紙の規格は、Ａ４判を基本とします。ただし、全体スケジュールについてのみＡ３判を認めますが、その際はＡ４判に合うように折り込んでください。なお、用紙の向きについては、縦か横のどちらかに統一してください。モノクロ、カラーは問いません。</a:t>
            </a:r>
          </a:p>
          <a:p>
            <a:pPr marL="269875" indent="-269875">
              <a:lnSpc>
                <a:spcPct val="150000"/>
              </a:lnSpc>
              <a:buFont typeface="+mj-lt"/>
              <a:buAutoNum type="arabicPeriod" startAt="5"/>
            </a:pPr>
            <a:r>
              <a:rPr lang="ja-JP" altLang="en-US" sz="2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複数の応募又は複数の企画提案書を提出することはできません。</a:t>
            </a:r>
          </a:p>
          <a:p>
            <a:pPr marL="269875" indent="-269875">
              <a:lnSpc>
                <a:spcPct val="150000"/>
              </a:lnSpc>
              <a:buFont typeface="+mj-lt"/>
              <a:buAutoNum type="arabicPeriod" startAt="5"/>
            </a:pPr>
            <a:r>
              <a:rPr lang="ja-JP" altLang="en-US" sz="2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正本と副本の内容は、字体・色等を含め全て同一としてください。ただし、正本と副本が識別できるよう提出してください。</a:t>
            </a:r>
            <a:endParaRPr lang="en-US" altLang="ja-JP" sz="20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4C86F0A7-E233-42E2-A216-95D857425CCD}"/>
              </a:ext>
            </a:extLst>
          </p:cNvPr>
          <p:cNvSpPr txBox="1"/>
          <p:nvPr/>
        </p:nvSpPr>
        <p:spPr>
          <a:xfrm>
            <a:off x="306827" y="124039"/>
            <a:ext cx="575349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企画提案書作成にあたっての留意事項</a:t>
            </a:r>
            <a:r>
              <a:rPr lang="ja-JP" altLang="en-US" sz="2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①</a:t>
            </a:r>
            <a:endParaRPr kumimoji="1" lang="ja-JP" altLang="en-US" sz="24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F5D0D61A-2334-4A99-ABC3-041B087BFC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76B32-2DB2-4A5B-8551-B5EA922D4143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124588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86D18E8D-F32B-46FF-A18B-15C829DF5B17}"/>
              </a:ext>
            </a:extLst>
          </p:cNvPr>
          <p:cNvSpPr txBox="1"/>
          <p:nvPr/>
        </p:nvSpPr>
        <p:spPr>
          <a:xfrm>
            <a:off x="306827" y="997975"/>
            <a:ext cx="9850046" cy="51226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kumimoji="1" lang="ja-JP" altLang="en-US" sz="2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企画提案書スライドを作成いただく際に、必ず踏まえて頂きたい事項を</a:t>
            </a:r>
            <a:r>
              <a:rPr kumimoji="1" lang="en-US" altLang="ja-JP" sz="2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【</a:t>
            </a:r>
            <a:r>
              <a:rPr kumimoji="1" lang="ja-JP" altLang="en-US" sz="2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タイトル</a:t>
            </a:r>
            <a:r>
              <a:rPr kumimoji="1" lang="en-US" altLang="ja-JP" sz="2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】</a:t>
            </a:r>
            <a:r>
              <a:rPr kumimoji="1" lang="ja-JP" altLang="en-US" sz="2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と</a:t>
            </a:r>
            <a:r>
              <a:rPr kumimoji="1" lang="en-US" altLang="ja-JP" sz="24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【</a:t>
            </a:r>
            <a:r>
              <a:rPr kumimoji="1" lang="ja-JP" altLang="en-US" sz="24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ガイド</a:t>
            </a:r>
            <a:r>
              <a:rPr kumimoji="1" lang="en-US" altLang="ja-JP" sz="24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】</a:t>
            </a:r>
            <a:r>
              <a:rPr kumimoji="1" lang="ja-JP" altLang="en-US" sz="2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と表記しております</a:t>
            </a:r>
            <a:r>
              <a:rPr lang="ja-JP" altLang="en-US" sz="2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。</a:t>
            </a:r>
            <a:endParaRPr lang="en-US" altLang="ja-JP" sz="2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lnSpc>
                <a:spcPct val="200000"/>
              </a:lnSpc>
            </a:pPr>
            <a:r>
              <a:rPr lang="ja-JP" altLang="en-US" sz="2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企画提案書の各スライドに、次ページ以降に</a:t>
            </a:r>
            <a:r>
              <a:rPr kumimoji="1" lang="en-US" altLang="ja-JP" sz="2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【</a:t>
            </a:r>
            <a:r>
              <a:rPr kumimoji="1" lang="ja-JP" altLang="en-US" sz="2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タイトル</a:t>
            </a:r>
            <a:r>
              <a:rPr kumimoji="1" lang="en-US" altLang="ja-JP" sz="2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】</a:t>
            </a:r>
            <a:r>
              <a:rPr kumimoji="1" lang="ja-JP" altLang="en-US" sz="2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と</a:t>
            </a:r>
            <a:r>
              <a:rPr lang="en-US" altLang="ja-JP" sz="24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【</a:t>
            </a:r>
            <a:r>
              <a:rPr lang="ja-JP" altLang="en-US" sz="24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ガイド</a:t>
            </a:r>
            <a:r>
              <a:rPr lang="en-US" altLang="ja-JP" sz="24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】</a:t>
            </a:r>
            <a:r>
              <a:rPr lang="ja-JP" altLang="en-US" sz="2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の記載内容を踏まえ各スライドを作成ください。</a:t>
            </a:r>
            <a:r>
              <a:rPr kumimoji="1" lang="en-US" altLang="ja-JP" sz="2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【</a:t>
            </a:r>
            <a:r>
              <a:rPr kumimoji="1" lang="ja-JP" altLang="en-US" sz="2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タイトル</a:t>
            </a:r>
            <a:r>
              <a:rPr kumimoji="1" lang="en-US" altLang="ja-JP" sz="2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】</a:t>
            </a:r>
            <a:r>
              <a:rPr kumimoji="1" lang="ja-JP" altLang="en-US" sz="2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と</a:t>
            </a:r>
            <a:r>
              <a:rPr lang="en-US" altLang="ja-JP" sz="24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【</a:t>
            </a:r>
            <a:r>
              <a:rPr lang="ja-JP" altLang="en-US" sz="24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ガイド</a:t>
            </a:r>
            <a:r>
              <a:rPr lang="en-US" altLang="ja-JP" sz="24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】</a:t>
            </a:r>
            <a:r>
              <a:rPr lang="ja-JP" altLang="en-US" sz="2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以外の部分については、</a:t>
            </a:r>
            <a:r>
              <a:rPr lang="ja-JP" altLang="en-US" sz="2400" b="1" u="sng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本市が指定するページの範囲内</a:t>
            </a:r>
            <a:r>
              <a:rPr lang="en-US" altLang="ja-JP" sz="2400" b="1" u="sng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【</a:t>
            </a:r>
            <a:r>
              <a:rPr lang="ja-JP" altLang="en-US" sz="2400" b="1" u="sng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２０ページ以内</a:t>
            </a:r>
            <a:r>
              <a:rPr lang="en-US" altLang="ja-JP" sz="2400" b="1" u="sng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】</a:t>
            </a:r>
            <a:r>
              <a:rPr lang="ja-JP" altLang="en-US" sz="2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で、</a:t>
            </a:r>
            <a:r>
              <a:rPr kumimoji="1" lang="ja-JP" altLang="en-US" sz="2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貴社からご提案いただける内容を</a:t>
            </a:r>
            <a:r>
              <a:rPr kumimoji="1" lang="ja-JP" altLang="en-US" sz="2400" b="1" u="sng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ご自由に</a:t>
            </a:r>
            <a:r>
              <a:rPr kumimoji="1" lang="ja-JP" altLang="en-US" sz="2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各スライドに盛り込んで頂ければと思います。</a:t>
            </a:r>
            <a:endParaRPr kumimoji="1" lang="en-US" altLang="ja-JP" sz="2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4C86F0A7-E233-42E2-A216-95D857425CCD}"/>
              </a:ext>
            </a:extLst>
          </p:cNvPr>
          <p:cNvSpPr txBox="1"/>
          <p:nvPr/>
        </p:nvSpPr>
        <p:spPr>
          <a:xfrm>
            <a:off x="306827" y="124039"/>
            <a:ext cx="575349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企画提案書作成にあたっての留意事項②</a:t>
            </a: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8351B420-7D48-4764-A94C-92DBFD1E71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76B32-2DB2-4A5B-8551-B5EA922D4143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902471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9934A7DB-F35D-4A07-808C-E80F955A1243}"/>
              </a:ext>
            </a:extLst>
          </p:cNvPr>
          <p:cNvSpPr txBox="1"/>
          <p:nvPr/>
        </p:nvSpPr>
        <p:spPr>
          <a:xfrm>
            <a:off x="306827" y="124039"/>
            <a:ext cx="400141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【</a:t>
            </a:r>
            <a:r>
              <a:rPr lang="ja-JP" altLang="en-US" sz="2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タイトル</a:t>
            </a:r>
            <a:r>
              <a:rPr lang="en-US" altLang="ja-JP" sz="2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】 </a:t>
            </a:r>
            <a:r>
              <a:rPr lang="ja-JP" altLang="en-US" sz="2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１．事業計画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050B3042-B174-43D5-8615-BD9C552A06A4}"/>
              </a:ext>
            </a:extLst>
          </p:cNvPr>
          <p:cNvSpPr txBox="1"/>
          <p:nvPr/>
        </p:nvSpPr>
        <p:spPr>
          <a:xfrm>
            <a:off x="365759" y="858130"/>
            <a:ext cx="11316342" cy="60921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ja-JP" sz="24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【</a:t>
            </a:r>
            <a:r>
              <a:rPr lang="ja-JP" altLang="en-US" sz="24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ガイド</a:t>
            </a:r>
            <a:r>
              <a:rPr lang="en-US" altLang="ja-JP" sz="24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】</a:t>
            </a:r>
            <a:endParaRPr kumimoji="1" lang="en-US" altLang="ja-JP" sz="2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lnSpc>
                <a:spcPct val="150000"/>
              </a:lnSpc>
            </a:pPr>
            <a:r>
              <a:rPr kumimoji="1" lang="ja-JP" altLang="en-US" sz="2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以下を踏まえてスライドを作成してください。</a:t>
            </a:r>
            <a:endParaRPr kumimoji="1" lang="en-US" altLang="ja-JP" sz="2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ja-JP" altLang="en-US" sz="2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事業概要と事業戦略</a:t>
            </a:r>
            <a:endParaRPr lang="en-US" altLang="ja-JP" sz="2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ja-JP" altLang="en-US" sz="2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事業の金額についての根拠</a:t>
            </a:r>
            <a:endParaRPr lang="en-US" altLang="ja-JP" sz="2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kumimoji="1" lang="ja-JP" altLang="en-US" sz="2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事業の実施予定地の確保</a:t>
            </a:r>
            <a:endParaRPr kumimoji="1" lang="en-US" altLang="ja-JP" sz="2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kumimoji="1" lang="ja-JP" altLang="en-US" sz="2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事業のスケジュール</a:t>
            </a:r>
            <a:endParaRPr kumimoji="1" lang="en-US" altLang="ja-JP" sz="2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ja-JP" altLang="en-US" sz="2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地域人材の雇用計画及び育成計画</a:t>
            </a:r>
            <a:endParaRPr lang="en-US" altLang="ja-JP" sz="2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ja-JP" altLang="en-US" sz="2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事業に内在するリスク及びリスク回避策</a:t>
            </a:r>
            <a:endParaRPr kumimoji="1" lang="en-US" altLang="ja-JP" sz="2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ja-JP" altLang="en-US" sz="2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上記についての手段・方法・内容等</a:t>
            </a:r>
            <a:endParaRPr lang="en-US" altLang="ja-JP" sz="2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endParaRPr kumimoji="1" lang="en-US" altLang="ja-JP" sz="2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endParaRPr lang="en-US" altLang="ja-JP" sz="2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3C583B6A-50A5-439C-8D51-A4FD3FD12A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76B32-2DB2-4A5B-8551-B5EA922D4143}" type="slidenum">
              <a:rPr kumimoji="1" lang="ja-JP" altLang="en-US" smtClean="0"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53723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9934A7DB-F35D-4A07-808C-E80F955A1243}"/>
              </a:ext>
            </a:extLst>
          </p:cNvPr>
          <p:cNvSpPr txBox="1"/>
          <p:nvPr/>
        </p:nvSpPr>
        <p:spPr>
          <a:xfrm>
            <a:off x="306827" y="124039"/>
            <a:ext cx="52389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【</a:t>
            </a:r>
            <a:r>
              <a:rPr lang="ja-JP" altLang="en-US" sz="2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タイトル</a:t>
            </a:r>
            <a:r>
              <a:rPr lang="en-US" altLang="ja-JP" sz="2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】 </a:t>
            </a:r>
            <a:r>
              <a:rPr lang="ja-JP" altLang="en-US" sz="2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２．新規性・モデル性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050B3042-B174-43D5-8615-BD9C552A06A4}"/>
              </a:ext>
            </a:extLst>
          </p:cNvPr>
          <p:cNvSpPr txBox="1"/>
          <p:nvPr/>
        </p:nvSpPr>
        <p:spPr>
          <a:xfrm>
            <a:off x="365759" y="858130"/>
            <a:ext cx="11316342" cy="38761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ja-JP" sz="24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【</a:t>
            </a:r>
            <a:r>
              <a:rPr lang="ja-JP" altLang="en-US" sz="24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ガイド</a:t>
            </a:r>
            <a:r>
              <a:rPr lang="en-US" altLang="ja-JP" sz="24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】</a:t>
            </a:r>
            <a:endParaRPr kumimoji="1" lang="en-US" altLang="ja-JP" sz="2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lnSpc>
                <a:spcPct val="150000"/>
              </a:lnSpc>
            </a:pPr>
            <a:r>
              <a:rPr kumimoji="1" lang="ja-JP" altLang="en-US" sz="2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以下を踏まえてスライドを作成してください。</a:t>
            </a:r>
            <a:endParaRPr kumimoji="1" lang="en-US" altLang="ja-JP" sz="2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ja-JP" altLang="en-US" sz="2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既存ビジネスと違い新規ビジネスであるか</a:t>
            </a:r>
            <a:endParaRPr lang="en-US" altLang="ja-JP" sz="2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ja-JP" altLang="en-US" sz="2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商品・サービス内容の特徴、強みが他自治体のモデルとなるか</a:t>
            </a:r>
            <a:endParaRPr lang="en-US" altLang="ja-JP" sz="2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ja-JP" altLang="en-US" sz="2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上記についての手段・方法・内容等</a:t>
            </a:r>
            <a:endParaRPr lang="en-US" altLang="ja-JP" sz="2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endParaRPr kumimoji="1" lang="en-US" altLang="ja-JP" sz="2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endParaRPr lang="en-US" altLang="ja-JP" sz="2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3C583B6A-50A5-439C-8D51-A4FD3FD12A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76B32-2DB2-4A5B-8551-B5EA922D4143}" type="slidenum">
              <a:rPr kumimoji="1" lang="ja-JP" altLang="en-US" smtClean="0"/>
              <a:t>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282112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9934A7DB-F35D-4A07-808C-E80F955A1243}"/>
              </a:ext>
            </a:extLst>
          </p:cNvPr>
          <p:cNvSpPr txBox="1"/>
          <p:nvPr/>
        </p:nvSpPr>
        <p:spPr>
          <a:xfrm>
            <a:off x="306827" y="124039"/>
            <a:ext cx="52389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【</a:t>
            </a:r>
            <a:r>
              <a:rPr lang="ja-JP" altLang="en-US" sz="2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タイトル</a:t>
            </a:r>
            <a:r>
              <a:rPr lang="en-US" altLang="ja-JP" sz="2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】 </a:t>
            </a:r>
            <a:r>
              <a:rPr lang="ja-JP" altLang="en-US" sz="2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３．生駒市への貢献度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050B3042-B174-43D5-8615-BD9C552A06A4}"/>
              </a:ext>
            </a:extLst>
          </p:cNvPr>
          <p:cNvSpPr txBox="1"/>
          <p:nvPr/>
        </p:nvSpPr>
        <p:spPr>
          <a:xfrm>
            <a:off x="365759" y="858130"/>
            <a:ext cx="11316342" cy="49841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ja-JP" sz="24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【</a:t>
            </a:r>
            <a:r>
              <a:rPr lang="ja-JP" altLang="en-US" sz="24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ガイド</a:t>
            </a:r>
            <a:r>
              <a:rPr lang="en-US" altLang="ja-JP" sz="24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】</a:t>
            </a:r>
            <a:endParaRPr kumimoji="1" lang="en-US" altLang="ja-JP" sz="2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lnSpc>
                <a:spcPct val="150000"/>
              </a:lnSpc>
            </a:pPr>
            <a:r>
              <a:rPr kumimoji="1" lang="ja-JP" altLang="en-US" sz="2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以下を踏まえてスライドを作成してください。</a:t>
            </a:r>
            <a:endParaRPr kumimoji="1" lang="en-US" altLang="ja-JP" sz="2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ja-JP" altLang="en-US" sz="2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地域課題及び生駒市が展開する施策を理解し、本事業によってどのように地域課題を解決するか</a:t>
            </a:r>
            <a:endParaRPr lang="en-US" altLang="ja-JP" sz="2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ja-JP" altLang="en-US" sz="2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生駒市の地域資源をどのように最大限活用し、独自の価値や魅力を創出するか</a:t>
            </a:r>
            <a:endParaRPr lang="en-US" altLang="ja-JP" sz="2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kumimoji="1" lang="ja-JP" altLang="en-US" sz="2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市内の多様な主体とどのように連携・協働体制を構築し相乗効果を発揮するか</a:t>
            </a:r>
            <a:endParaRPr kumimoji="1" lang="en-US" altLang="ja-JP" sz="2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ja-JP" altLang="en-US" sz="2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上記についての手段・方法・内容等</a:t>
            </a:r>
            <a:endParaRPr lang="en-US" altLang="ja-JP" sz="2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endParaRPr kumimoji="1" lang="en-US" altLang="ja-JP" sz="2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endParaRPr lang="en-US" altLang="ja-JP" sz="2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3C583B6A-50A5-439C-8D51-A4FD3FD12A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76B32-2DB2-4A5B-8551-B5EA922D4143}" type="slidenum">
              <a:rPr kumimoji="1" lang="ja-JP" altLang="en-US" smtClean="0"/>
              <a:t>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656733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CA0C3635-595E-4B95-9505-C81A81CB51C2}"/>
              </a:ext>
            </a:extLst>
          </p:cNvPr>
          <p:cNvSpPr txBox="1"/>
          <p:nvPr/>
        </p:nvSpPr>
        <p:spPr>
          <a:xfrm>
            <a:off x="269841" y="140679"/>
            <a:ext cx="538320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4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【</a:t>
            </a:r>
            <a:r>
              <a:rPr lang="ja-JP" altLang="en-US" sz="24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タイトル</a:t>
            </a:r>
            <a:r>
              <a:rPr lang="en-US" altLang="ja-JP" sz="24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】 </a:t>
            </a:r>
            <a:r>
              <a:rPr lang="ja-JP" altLang="en-US" sz="2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４．事業の自立性と継続性</a:t>
            </a: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3825BA6F-51FA-4AD0-980C-CE4577F6B27A}"/>
              </a:ext>
            </a:extLst>
          </p:cNvPr>
          <p:cNvSpPr txBox="1"/>
          <p:nvPr/>
        </p:nvSpPr>
        <p:spPr>
          <a:xfrm>
            <a:off x="269841" y="1045657"/>
            <a:ext cx="11189935" cy="44301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ja-JP" sz="24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【</a:t>
            </a:r>
            <a:r>
              <a:rPr lang="ja-JP" altLang="en-US" sz="24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ガイド</a:t>
            </a:r>
            <a:r>
              <a:rPr lang="en-US" altLang="ja-JP" sz="24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】</a:t>
            </a:r>
            <a:endParaRPr kumimoji="1" lang="en-US" altLang="ja-JP" sz="2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lnSpc>
                <a:spcPct val="150000"/>
              </a:lnSpc>
            </a:pPr>
            <a:r>
              <a:rPr kumimoji="1" lang="ja-JP" altLang="en-US" sz="2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以下を踏まえてスライドを作成してください。</a:t>
            </a:r>
            <a:endParaRPr kumimoji="1" lang="en-US" altLang="ja-JP" sz="2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ja-JP" altLang="en-US" sz="2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経済的に自立し持続的に運営できること</a:t>
            </a:r>
            <a:endParaRPr lang="en-US" altLang="ja-JP" sz="2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ja-JP" altLang="en-US" sz="2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事業計画や収益モデル</a:t>
            </a:r>
            <a:endParaRPr lang="en-US" altLang="ja-JP" sz="2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ja-JP" altLang="en-US" sz="2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上記についての手段・方法・内容等</a:t>
            </a:r>
            <a:endParaRPr lang="en-US" altLang="ja-JP" sz="2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endParaRPr lang="en-US" altLang="ja-JP" sz="2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endParaRPr lang="en-US" altLang="ja-JP" sz="2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lnSpc>
                <a:spcPct val="150000"/>
              </a:lnSpc>
            </a:pPr>
            <a:endParaRPr lang="en-US" altLang="ja-JP" sz="2400" strike="sngStrike" dirty="0">
              <a:solidFill>
                <a:srgbClr val="FF0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E71279DB-FDD6-4D20-84C7-F21DC3B69F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76B32-2DB2-4A5B-8551-B5EA922D4143}" type="slidenum">
              <a:rPr kumimoji="1" lang="ja-JP" altLang="en-US" smtClean="0"/>
              <a:t>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985809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957</TotalTime>
  <Words>556</Words>
  <Application>Microsoft Office PowerPoint</Application>
  <PresentationFormat>ワイド画面</PresentationFormat>
  <Paragraphs>48</Paragraphs>
  <Slides>7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7</vt:i4>
      </vt:variant>
    </vt:vector>
  </HeadingPairs>
  <TitlesOfParts>
    <vt:vector size="14" baseType="lpstr">
      <vt:lpstr>BIZ UDPゴシック</vt:lpstr>
      <vt:lpstr>HG丸ｺﾞｼｯｸM-PRO</vt:lpstr>
      <vt:lpstr>游ゴシック</vt:lpstr>
      <vt:lpstr>游ゴシック Light</vt:lpstr>
      <vt:lpstr>Arial</vt:lpstr>
      <vt:lpstr>Wingdings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生駒市</dc:creator>
  <cp:lastModifiedBy>生駒市</cp:lastModifiedBy>
  <cp:revision>64</cp:revision>
  <cp:lastPrinted>2025-08-01T05:31:39Z</cp:lastPrinted>
  <dcterms:created xsi:type="dcterms:W3CDTF">2025-04-08T00:54:45Z</dcterms:created>
  <dcterms:modified xsi:type="dcterms:W3CDTF">2025-08-12T09:25:26Z</dcterms:modified>
</cp:coreProperties>
</file>