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2" r:id="rId6"/>
    <p:sldId id="261" r:id="rId7"/>
  </p:sldIdLst>
  <p:sldSz cx="12192000" cy="6858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EE65FC1-9CE2-4CE7-90AE-3325749517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ABDE344-5C2C-413A-A316-D5CC366975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6D8C268-9C19-430D-93C6-F54C50E3F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D6A5B-8F7C-45EB-8005-DBBA5E37CA3F}" type="datetimeFigureOut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525422D-8427-44D1-9451-7DFD7E29C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358702D-C03D-4D53-8B80-7BAFD7CEE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B4D1D-F1DF-40F8-AB6C-213D6B509D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4663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3C9689-38BA-4461-B43B-906228B884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5640778-40E3-4E51-8275-38618065AC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22C1B9F-EC45-4B47-A558-E015C4334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D6A5B-8F7C-45EB-8005-DBBA5E37CA3F}" type="datetimeFigureOut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286615-7426-41E5-9A0D-AB6AA005F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E9C7A33-54BC-494D-BFE5-E3BC087C2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B4D1D-F1DF-40F8-AB6C-213D6B509D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9958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C949D8F-E864-4474-A54C-7AE0DA967A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2DFC5E9-4906-476F-800B-EF7917E665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8C38CA4-CBAE-4DFF-9B27-A7586A85E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D6A5B-8F7C-45EB-8005-DBBA5E37CA3F}" type="datetimeFigureOut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62A54BD-A067-4CEA-A6C2-44B14EB7F6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CB8DC41-3E0A-4EEE-912C-7679C104D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B4D1D-F1DF-40F8-AB6C-213D6B509D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6143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996FC19-CA09-4969-95BB-8135D1D44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B82E498-CCD9-471F-B791-46C058BCFB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2BC12E2-F6E5-4440-AD03-B06928AFB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D6A5B-8F7C-45EB-8005-DBBA5E37CA3F}" type="datetimeFigureOut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01A3C4E-F0AC-49C6-A2C3-5B5F3EA75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95AC76A-A1D5-4F23-96F3-E064C234A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B4D1D-F1DF-40F8-AB6C-213D6B509D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782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EB177F-A2D4-494F-9409-660EA615C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2769CCB-2241-49F8-A013-2D0FC7995B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1535EAD-9666-4119-93F1-737A2FF8B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D6A5B-8F7C-45EB-8005-DBBA5E37CA3F}" type="datetimeFigureOut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1DA88EC-62F7-42FD-BAC7-EC0BB99F8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2089C30-879A-4BAC-B845-A3F134A6B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B4D1D-F1DF-40F8-AB6C-213D6B509D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9419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245082-6C72-4753-BFD0-E950B48033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E48422E-92DA-4108-8C68-CE31E9C16E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F701DA4-35C9-4A04-9BE9-24F4D12E77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C80CAE4-253A-4D63-BE02-D010B974F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D6A5B-8F7C-45EB-8005-DBBA5E37CA3F}" type="datetimeFigureOut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AD6108A-289A-4F9E-ADF3-9B3FF1CD1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1F07584-755A-4AF3-92F5-C9A3D790A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B4D1D-F1DF-40F8-AB6C-213D6B509D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6778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5D6AC1-6671-4CD5-B50E-7838E07000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5D72867-1E5E-4B74-8A50-65273FD3E3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1D364BC-9356-457A-9D47-F350AD3C06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1603818-BBE6-4367-A63D-629CC57A45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68E3AAA-FAF7-4F8C-B743-BCBE177644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6761759-622F-431C-9A89-E8C9852C1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D6A5B-8F7C-45EB-8005-DBBA5E37CA3F}" type="datetimeFigureOut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D0DFFA5-FE30-4AD9-B39D-7D6A835828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C027300-067D-465B-8BBC-4A7C6501C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B4D1D-F1DF-40F8-AB6C-213D6B509D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6831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22125A4-9387-4062-8D35-33F28D7737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5EC2F34-C083-4AB5-A975-5097193F0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D6A5B-8F7C-45EB-8005-DBBA5E37CA3F}" type="datetimeFigureOut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B9DD0C0-CCFF-403B-8757-D37E6D510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2F3BE2-0F89-4D7F-8C53-A86D74011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B4D1D-F1DF-40F8-AB6C-213D6B509D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931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770E91C-146E-44DE-ADE8-B48767B17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D6A5B-8F7C-45EB-8005-DBBA5E37CA3F}" type="datetimeFigureOut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BFDB589-BFF6-4AE2-AADD-6F705B6516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4B73D23-4970-4FF5-8EAF-CB82DC726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B4D1D-F1DF-40F8-AB6C-213D6B509D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3222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60EAFA-9A67-4EBA-B8E4-7FECFF271F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0C3D54D-6E92-48D1-A07F-7952BC95CC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E67B77F-1B18-4FC8-8398-7E37AD388E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C7B4835-82BE-4C44-87F0-7A9CBF4993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D6A5B-8F7C-45EB-8005-DBBA5E37CA3F}" type="datetimeFigureOut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FA5C151-D8E7-4C3B-BB93-49EE80928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8BFA79D-A426-45D3-9C96-5DC774027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B4D1D-F1DF-40F8-AB6C-213D6B509D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1734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65A6FF-628C-4F70-918E-42482CF12F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666EECAE-D5EA-4B55-8F86-76E5F82943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29B02C4-FCE7-4240-B1AC-89C33EA933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9C3C19B-6433-456A-A341-30E8D8602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D6A5B-8F7C-45EB-8005-DBBA5E37CA3F}" type="datetimeFigureOut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92803FD-9B69-4057-918A-1AFAA9F9F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35C9B67-1398-49ED-87D5-A3082DC32B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B4D1D-F1DF-40F8-AB6C-213D6B509D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2605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696CD61-5770-4DA5-8DBA-0663881A6F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D4946CB-9D89-4095-B609-3CC0BBC70A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33A6327-4D47-40BA-B2AD-0EB874C1B3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CD6A5B-8F7C-45EB-8005-DBBA5E37CA3F}" type="datetimeFigureOut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CC6484F-D8B8-4B9D-B7DF-6965D907A2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309A2CE-D5D5-48EC-9DD2-DE38F8AB69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1B4D1D-F1DF-40F8-AB6C-213D6B509D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1973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43D7F3-4DB4-4904-BB40-93BA3494669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運営推進会議　</a:t>
            </a:r>
            <a:br>
              <a:rPr kumimoji="1" lang="en-US" altLang="ja-JP" dirty="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ja-JP" altLang="en-US" dirty="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医療・介護連携推進会議</a:t>
            </a:r>
            <a:br>
              <a:rPr kumimoji="1" lang="en-US" altLang="ja-JP" dirty="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ja-JP" altLang="en-US" dirty="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マニュアル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30C0E4C-7364-4B81-BD79-9E44456F95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97357" y="5404334"/>
            <a:ext cx="9144000" cy="1655762"/>
          </a:xfrm>
        </p:spPr>
        <p:txBody>
          <a:bodyPr>
            <a:normAutofit/>
          </a:bodyPr>
          <a:lstStyle/>
          <a:p>
            <a:r>
              <a:rPr kumimoji="1" lang="ja-JP" altLang="en-US" sz="4400" dirty="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生駒市　介護保険課</a:t>
            </a:r>
          </a:p>
        </p:txBody>
      </p:sp>
    </p:spTree>
    <p:extLst>
      <p:ext uri="{BB962C8B-B14F-4D97-AF65-F5344CB8AC3E}">
        <p14:creationId xmlns:p14="http://schemas.microsoft.com/office/powerpoint/2010/main" val="32625031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5B143F-83BD-4FEC-8F14-4BD1313484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7319"/>
            <a:ext cx="12192000" cy="893832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運営推進会議（介護・医療連携推進会議）とは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73A2EB3-7167-4F4B-AFA2-9882782FA5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運営推進会議（介護・医療連携推進会議）は、地域密着型サービス事業所が、利用者、区市町村職員、地域住民の代表者等に対し、</a:t>
            </a:r>
            <a:r>
              <a:rPr kumimoji="1" lang="ja-JP" altLang="en-US" dirty="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提供しているサービスの内容等を明らかにする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ことにより、地域に開かれたサービスとすることで、</a:t>
            </a:r>
            <a:r>
              <a:rPr kumimoji="1" lang="ja-JP" altLang="en-US" dirty="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サービスの質を確保することを目的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として設置するものです。事業者は、運営推進会議を開催し、活動報告を行うとともに、要望や助言を聞く機会を設けなければなりません。この仕組みにより、地域住民や地域の団体、関係者と連携・協力し、地域と交流を図ることで、</a:t>
            </a:r>
            <a:r>
              <a:rPr kumimoji="1" lang="ja-JP" altLang="en-US" dirty="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より開かれた事業所運営を行う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ことが求められます。</a:t>
            </a:r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 algn="r">
              <a:buNone/>
            </a:pPr>
            <a:r>
              <a:rPr kumimoji="1" lang="en-US" altLang="ja-JP" sz="1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『</a:t>
            </a:r>
            <a:r>
              <a:rPr kumimoji="1" lang="ja-JP" altLang="en-US" sz="1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生駒市指定地域密着型サービスの事業の人員、設備及び運営に関する基準等を定める条例</a:t>
            </a:r>
            <a:r>
              <a:rPr kumimoji="1" lang="en-US" altLang="ja-JP" sz="1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』</a:t>
            </a:r>
          </a:p>
          <a:p>
            <a:pPr marL="0" indent="0" algn="r">
              <a:buNone/>
            </a:pPr>
            <a:r>
              <a:rPr kumimoji="1"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にも、運営推進会議について記載されております。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B6CC9F8-FBD8-48A2-95AE-6F675B1077B3}"/>
              </a:ext>
            </a:extLst>
          </p:cNvPr>
          <p:cNvSpPr/>
          <p:nvPr/>
        </p:nvSpPr>
        <p:spPr>
          <a:xfrm>
            <a:off x="0" y="901150"/>
            <a:ext cx="12192000" cy="7951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5362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93A61315-68E9-4AE0-8D89-53102C4B155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8101060"/>
              </p:ext>
            </p:extLst>
          </p:nvPr>
        </p:nvGraphicFramePr>
        <p:xfrm>
          <a:off x="838199" y="2131060"/>
          <a:ext cx="10515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543768328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10088342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サービス種別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開催頻度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76443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地域密着型通所介護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おおむね６か月に１回以上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24166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認知症対応型通所介護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/>
                        <a:t>おおむね６か月に１回以上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5636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小規模多機能型居宅介護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おおむね２か月に１回以上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5620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認知症対応型共同生活介護事業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おおむね２か月に１回以上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01433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看護小規模多機能型居宅介護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おおむね２か月に１回以上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5643769"/>
                  </a:ext>
                </a:extLst>
              </a:tr>
            </a:tbl>
          </a:graphicData>
        </a:graphic>
      </p:graphicFrame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1C13AD03-AC27-4A70-92D9-30942FBCF4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138269"/>
              </p:ext>
            </p:extLst>
          </p:nvPr>
        </p:nvGraphicFramePr>
        <p:xfrm>
          <a:off x="838199" y="5106135"/>
          <a:ext cx="10515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958936779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40602352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/>
                        <a:t>サービス種別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/>
                        <a:t>開催頻度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09575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定期巡回・随時対応型訪問介護看護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おおむね６か月に１回以上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3612866"/>
                  </a:ext>
                </a:extLst>
              </a:tr>
            </a:tbl>
          </a:graphicData>
        </a:graphic>
      </p:graphicFrame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607B4A1-558C-4F62-B93F-C8B77726D978}"/>
              </a:ext>
            </a:extLst>
          </p:cNvPr>
          <p:cNvSpPr txBox="1"/>
          <p:nvPr/>
        </p:nvSpPr>
        <p:spPr>
          <a:xfrm>
            <a:off x="838199" y="1690688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●運営推進会議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FA26913-5CCE-47EE-97B2-A39D78BDCA8D}"/>
              </a:ext>
            </a:extLst>
          </p:cNvPr>
          <p:cNvSpPr txBox="1"/>
          <p:nvPr/>
        </p:nvSpPr>
        <p:spPr>
          <a:xfrm>
            <a:off x="838198" y="4711144"/>
            <a:ext cx="2839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●介護・医療連携推進会議</a:t>
            </a:r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3B16CFD0-D5F7-43B5-8A0D-B94E6AD33134}"/>
              </a:ext>
            </a:extLst>
          </p:cNvPr>
          <p:cNvSpPr txBox="1">
            <a:spLocks/>
          </p:cNvSpPr>
          <p:nvPr/>
        </p:nvSpPr>
        <p:spPr>
          <a:xfrm>
            <a:off x="0" y="7319"/>
            <a:ext cx="12192000" cy="8938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kumimoji="1"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対象事業所と開催頻度</a:t>
            </a:r>
            <a:endParaRPr lang="ja-JP" altLang="en-US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9567D20-47DF-4625-8CBA-5A7F0B7A0281}"/>
              </a:ext>
            </a:extLst>
          </p:cNvPr>
          <p:cNvSpPr/>
          <p:nvPr/>
        </p:nvSpPr>
        <p:spPr>
          <a:xfrm>
            <a:off x="0" y="901150"/>
            <a:ext cx="12192000" cy="7951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71466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表 7">
            <a:extLst>
              <a:ext uri="{FF2B5EF4-FFF2-40B4-BE49-F238E27FC236}">
                <a16:creationId xmlns:a16="http://schemas.microsoft.com/office/drawing/2014/main" id="{FC462231-D5C6-4591-8318-A1BC2A3CE39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0122705"/>
              </p:ext>
            </p:extLst>
          </p:nvPr>
        </p:nvGraphicFramePr>
        <p:xfrm>
          <a:off x="1050232" y="1107589"/>
          <a:ext cx="10515600" cy="3855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8600">
                  <a:extLst>
                    <a:ext uri="{9D8B030D-6E8A-4147-A177-3AD203B41FA5}">
                      <a16:colId xmlns:a16="http://schemas.microsoft.com/office/drawing/2014/main" val="292805645"/>
                    </a:ext>
                  </a:extLst>
                </a:gridCol>
                <a:gridCol w="6477000">
                  <a:extLst>
                    <a:ext uri="{9D8B030D-6E8A-4147-A177-3AD203B41FA5}">
                      <a16:colId xmlns:a16="http://schemas.microsoft.com/office/drawing/2014/main" val="9224082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備考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58939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利用者や利用者の家族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60876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地域住民の代表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町会役員、民生委員、老人クラブの代表者、交流している保育園や学校等の関係者、連携医療関係者、警察、消防関係等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32713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当該サービスに知見を有する者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学識経験者である必要はなく、例えば、他法人の介護事業所の管理者、高齢者福祉事業や認知症ケアに携わっている方等、介護サービスについて知見を有する者として、客観的、専門的な立場から意見を述べることができる方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3985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行政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市の職員又は地域包括支援センターの職員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64578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/>
                        <a:t>地域の医療関係者（介護・医療連携推進会議の場合）</a:t>
                      </a:r>
                      <a:endParaRPr kumimoji="1" lang="en-US" altLang="ja-JP" dirty="0"/>
                    </a:p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定期巡回・随時対応型訪問介護看護では、医師会関係者、地元のかかりつけ医や医療ソーシャルワーカーなど医療的な視点を持つ方。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2630333"/>
                  </a:ext>
                </a:extLst>
              </a:tr>
            </a:tbl>
          </a:graphicData>
        </a:graphic>
      </p:graphicFrame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8A54981-474B-4A11-9266-2DA7B47816B7}"/>
              </a:ext>
            </a:extLst>
          </p:cNvPr>
          <p:cNvSpPr txBox="1"/>
          <p:nvPr/>
        </p:nvSpPr>
        <p:spPr>
          <a:xfrm>
            <a:off x="1050232" y="5495185"/>
            <a:ext cx="994855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>
                <a:solidFill>
                  <a:schemeClr val="accent5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公平性や客観性を保つため、できるだけ多くの構成員が参加し、多様な意見が反映されることが望ま</a:t>
            </a:r>
          </a:p>
          <a:p>
            <a:r>
              <a:rPr kumimoji="1" lang="ja-JP" altLang="en-US" b="1" dirty="0">
                <a:solidFill>
                  <a:schemeClr val="accent5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しい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が、全員が揃わないと会議が成立しないわけではない。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b="1" dirty="0">
                <a:solidFill>
                  <a:schemeClr val="accent5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各分野から１人以上、運営推進会議は計４人以上、介護・医療連携推進会議は５人以上が望ましい。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E5BC9C0C-BC35-4FFA-978B-7066B16BC24A}"/>
              </a:ext>
            </a:extLst>
          </p:cNvPr>
          <p:cNvSpPr/>
          <p:nvPr/>
        </p:nvSpPr>
        <p:spPr>
          <a:xfrm>
            <a:off x="371060" y="1484241"/>
            <a:ext cx="278295" cy="2888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定巡以外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16B1CB5-EF58-4DF7-A4C4-863BA7FD3900}"/>
              </a:ext>
            </a:extLst>
          </p:cNvPr>
          <p:cNvSpPr/>
          <p:nvPr/>
        </p:nvSpPr>
        <p:spPr>
          <a:xfrm>
            <a:off x="695738" y="1484240"/>
            <a:ext cx="278295" cy="37931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定期巡回</a:t>
            </a:r>
          </a:p>
        </p:txBody>
      </p:sp>
      <p:sp>
        <p:nvSpPr>
          <p:cNvPr id="9" name="タイトル 1">
            <a:extLst>
              <a:ext uri="{FF2B5EF4-FFF2-40B4-BE49-F238E27FC236}">
                <a16:creationId xmlns:a16="http://schemas.microsoft.com/office/drawing/2014/main" id="{B78CC614-7B81-45D4-830B-DA5ED05E463A}"/>
              </a:ext>
            </a:extLst>
          </p:cNvPr>
          <p:cNvSpPr txBox="1">
            <a:spLocks/>
          </p:cNvSpPr>
          <p:nvPr/>
        </p:nvSpPr>
        <p:spPr>
          <a:xfrm>
            <a:off x="0" y="7319"/>
            <a:ext cx="12192000" cy="8938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kumimoji="1"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構成員</a:t>
            </a:r>
            <a:endParaRPr lang="ja-JP" altLang="en-US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93D7F144-4384-4E26-887F-D0481C559CC7}"/>
              </a:ext>
            </a:extLst>
          </p:cNvPr>
          <p:cNvSpPr/>
          <p:nvPr/>
        </p:nvSpPr>
        <p:spPr>
          <a:xfrm>
            <a:off x="0" y="901150"/>
            <a:ext cx="12192000" cy="7951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855367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2B66781-4836-472C-B0F9-E00FD70C49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60189"/>
            <a:ext cx="10515600" cy="4351338"/>
          </a:xfrm>
        </p:spPr>
        <p:txBody>
          <a:bodyPr>
            <a:normAutofit/>
          </a:bodyPr>
          <a:lstStyle/>
          <a:p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利用者（登録者）の状況（数、年齢、要介護度等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ja-JP" altLang="en-US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2400" dirty="0">
                <a:solidFill>
                  <a:schemeClr val="accent5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地域との連携</a:t>
            </a:r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に関する報告（地域行事への参加、地域住民の事業所行事への参加、防災訓練への相互参加、異年齢交流、ボランティアの受入等）</a:t>
            </a:r>
          </a:p>
          <a:p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日常のサービス提供内容や提供実績</a:t>
            </a:r>
            <a:endParaRPr kumimoji="1"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家族からの要望、意見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非常災害対策の取組の報告（消防計画、避難訓練の実施状況）</a:t>
            </a:r>
          </a:p>
          <a:p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行事の実施報告</a:t>
            </a:r>
          </a:p>
          <a:p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事故やヒヤリハットの報告（発生状況や再発防止策等）</a:t>
            </a:r>
          </a:p>
          <a:p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利用者の健康管理に係る取組の報告（熱中症や感染症等の予防策）</a:t>
            </a: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B0732936-FC2A-4A60-BB18-EC6E49845E23}"/>
              </a:ext>
            </a:extLst>
          </p:cNvPr>
          <p:cNvSpPr txBox="1">
            <a:spLocks/>
          </p:cNvSpPr>
          <p:nvPr/>
        </p:nvSpPr>
        <p:spPr>
          <a:xfrm>
            <a:off x="0" y="7319"/>
            <a:ext cx="12192000" cy="8938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kumimoji="1"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内容の例</a:t>
            </a:r>
            <a:endParaRPr lang="ja-JP" altLang="en-US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0B4CF361-213E-4117-B54F-5E1A675B3055}"/>
              </a:ext>
            </a:extLst>
          </p:cNvPr>
          <p:cNvSpPr/>
          <p:nvPr/>
        </p:nvSpPr>
        <p:spPr>
          <a:xfrm>
            <a:off x="0" y="901150"/>
            <a:ext cx="12192000" cy="7951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96DC95EB-CBE3-4F68-A623-AC1B9674773A}"/>
              </a:ext>
            </a:extLst>
          </p:cNvPr>
          <p:cNvSpPr txBox="1">
            <a:spLocks/>
          </p:cNvSpPr>
          <p:nvPr/>
        </p:nvSpPr>
        <p:spPr>
          <a:xfrm>
            <a:off x="0" y="1286845"/>
            <a:ext cx="12192000" cy="8938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3600" dirty="0">
                <a:highlight>
                  <a:srgbClr val="C0C0C0"/>
                </a:highlight>
                <a:latin typeface="Meiryo UI" panose="020B0604030504040204" pitchFamily="50" charset="-128"/>
                <a:ea typeface="Meiryo UI" panose="020B0604030504040204" pitchFamily="50" charset="-128"/>
              </a:rPr>
              <a:t>運営推進会議のテーマは自由。</a:t>
            </a:r>
            <a:endParaRPr lang="en-US" altLang="ja-JP" sz="3600" dirty="0">
              <a:highlight>
                <a:srgbClr val="C0C0C0"/>
              </a:highligh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2400" dirty="0">
                <a:solidFill>
                  <a:srgbClr val="002060"/>
                </a:solidFill>
                <a:highlight>
                  <a:srgbClr val="C0C0C0"/>
                </a:highlight>
                <a:latin typeface="Meiryo UI" panose="020B0604030504040204" pitchFamily="50" charset="-128"/>
                <a:ea typeface="Meiryo UI" panose="020B0604030504040204" pitchFamily="50" charset="-128"/>
              </a:rPr>
              <a:t>サービスの運営に関することであれば何でも良い。</a:t>
            </a:r>
          </a:p>
        </p:txBody>
      </p:sp>
    </p:spTree>
    <p:extLst>
      <p:ext uri="{BB962C8B-B14F-4D97-AF65-F5344CB8AC3E}">
        <p14:creationId xmlns:p14="http://schemas.microsoft.com/office/powerpoint/2010/main" val="39450022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6FF990C-8E1E-4661-B2A1-77FCB7DB72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19607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kumimoji="1" lang="ja-JP" altLang="en-US" sz="3900" dirty="0">
                <a:latin typeface="Meiryo UI" panose="020B0604030504040204" pitchFamily="50" charset="-128"/>
                <a:ea typeface="Meiryo UI" panose="020B0604030504040204" pitchFamily="50" charset="-128"/>
              </a:rPr>
              <a:t>活動状況の報告内容、評価、要望、助言等についての記録の作成と</a:t>
            </a:r>
            <a:r>
              <a:rPr kumimoji="1" lang="ja-JP" altLang="en-US" sz="3900" dirty="0">
                <a:solidFill>
                  <a:schemeClr val="accent5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公表</a:t>
            </a:r>
            <a:r>
              <a:rPr kumimoji="1" lang="ja-JP" altLang="en-US" sz="3900" dirty="0">
                <a:latin typeface="Meiryo UI" panose="020B0604030504040204" pitchFamily="50" charset="-128"/>
                <a:ea typeface="Meiryo UI" panose="020B0604030504040204" pitchFamily="50" charset="-128"/>
              </a:rPr>
              <a:t>が義務付けられています。</a:t>
            </a:r>
            <a:endParaRPr kumimoji="1" lang="en-US" altLang="ja-JP" sz="3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公表の方法については</a:t>
            </a:r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事業所の玄関など、訪問者が見やすいところに掲示する。</a:t>
            </a:r>
          </a:p>
          <a:p>
            <a:pPr marL="0" indent="0">
              <a:buNone/>
            </a:pP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・事業所のホームページに掲載する。</a:t>
            </a:r>
          </a:p>
          <a:p>
            <a:pPr marL="0" indent="0">
              <a:buNone/>
            </a:pP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・会報などにより、利用者宅、地域団体、会議出席者その他関係者へ配布する。</a:t>
            </a:r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など、があげられます。</a:t>
            </a:r>
          </a:p>
          <a:p>
            <a:pPr marL="0" indent="0">
              <a:buNone/>
            </a:pP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なお、公表にあたっては、個人情報の取扱いに充分ご注意ください</a:t>
            </a: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51863B48-9827-404C-8B86-87B2E918BBC5}"/>
              </a:ext>
            </a:extLst>
          </p:cNvPr>
          <p:cNvSpPr txBox="1">
            <a:spLocks/>
          </p:cNvSpPr>
          <p:nvPr/>
        </p:nvSpPr>
        <p:spPr>
          <a:xfrm>
            <a:off x="0" y="7319"/>
            <a:ext cx="12192000" cy="8938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kumimoji="1"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記録（議事録）の作成と公表</a:t>
            </a:r>
            <a:endParaRPr lang="ja-JP" altLang="en-US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EB88E9A0-6E38-4FE6-8931-6A0E6E3AA431}"/>
              </a:ext>
            </a:extLst>
          </p:cNvPr>
          <p:cNvSpPr/>
          <p:nvPr/>
        </p:nvSpPr>
        <p:spPr>
          <a:xfrm>
            <a:off x="0" y="901150"/>
            <a:ext cx="12192000" cy="7951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254371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</TotalTime>
  <Words>754</Words>
  <Application>Microsoft Office PowerPoint</Application>
  <PresentationFormat>ワイド画面</PresentationFormat>
  <Paragraphs>62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1" baseType="lpstr">
      <vt:lpstr>Meiryo UI</vt:lpstr>
      <vt:lpstr>游ゴシック</vt:lpstr>
      <vt:lpstr>游ゴシック Light</vt:lpstr>
      <vt:lpstr>Arial</vt:lpstr>
      <vt:lpstr>Office テーマ</vt:lpstr>
      <vt:lpstr>運営推進会議　 医療・介護連携推進会議 マニュアル</vt:lpstr>
      <vt:lpstr>運営推進会議（介護・医療連携推進会議）とは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生駒市</dc:creator>
  <cp:lastModifiedBy>生駒市</cp:lastModifiedBy>
  <cp:revision>22</cp:revision>
  <cp:lastPrinted>2024-03-15T01:05:26Z</cp:lastPrinted>
  <dcterms:created xsi:type="dcterms:W3CDTF">2023-07-20T07:13:03Z</dcterms:created>
  <dcterms:modified xsi:type="dcterms:W3CDTF">2024-03-15T01:26:27Z</dcterms:modified>
</cp:coreProperties>
</file>